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1.png" ContentType="image/png"/>
  <Override PartName="/ppt/media/image2.jpeg" ContentType="image/jpeg"/>
  <Override PartName="/ppt/media/hdphoto1.wdp" ContentType="image/vnd.ms-photo"/>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hdphoto2.wdp" ContentType="image/vnd.ms-photo"/>
  <Override PartName="/ppt/media/image20.png" ContentType="image/png"/>
  <Override PartName="/ppt/media/image2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69"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0"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4"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5"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77"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8"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79"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80"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81"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82"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4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50"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5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58"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59"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6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63"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entury Gothic"/>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2400" spc="-1" strike="noStrike">
              <a:solidFill>
                <a:srgbClr val="3e3d2d"/>
              </a:solidFill>
              <a:latin typeface="Century Gothic"/>
            </a:endParaRPr>
          </a:p>
        </p:txBody>
      </p:sp>
      <p:sp>
        <p:nvSpPr>
          <p:cNvPr id="67"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2400" spc="-1" strike="noStrike">
              <a:solidFill>
                <a:srgbClr val="3e3d2d"/>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af278"/>
        </a:solidFill>
      </p:bgPr>
    </p:bg>
    <p:spTree>
      <p:nvGrpSpPr>
        <p:cNvPr id="1" name=""/>
        <p:cNvGrpSpPr/>
        <p:nvPr/>
      </p:nvGrpSpPr>
      <p:grpSpPr>
        <a:xfrm>
          <a:off x="0" y="0"/>
          <a:ext cx="0" cy="0"/>
          <a:chOff x="0" y="0"/>
          <a:chExt cx="0" cy="0"/>
        </a:xfrm>
      </p:grpSpPr>
      <p:grpSp>
        <p:nvGrpSpPr>
          <p:cNvPr id="0" name="Group 1"/>
          <p:cNvGrpSpPr/>
          <p:nvPr/>
        </p:nvGrpSpPr>
        <p:grpSpPr>
          <a:xfrm>
            <a:off x="-567360" y="0"/>
            <a:ext cx="10458360" cy="7116480"/>
            <a:chOff x="-567360" y="0"/>
            <a:chExt cx="10458360" cy="7116480"/>
          </a:xfrm>
        </p:grpSpPr>
        <p:grpSp>
          <p:nvGrpSpPr>
            <p:cNvPr id="1" name="Group 2"/>
            <p:cNvGrpSpPr/>
            <p:nvPr/>
          </p:nvGrpSpPr>
          <p:grpSpPr>
            <a:xfrm>
              <a:off x="77760" y="0"/>
              <a:ext cx="9144000" cy="6858000"/>
              <a:chOff x="77760" y="0"/>
              <a:chExt cx="9144000" cy="6858000"/>
            </a:xfrm>
          </p:grpSpPr>
          <p:grpSp>
            <p:nvGrpSpPr>
              <p:cNvPr id="2" name="Group 3"/>
              <p:cNvGrpSpPr/>
              <p:nvPr/>
            </p:nvGrpSpPr>
            <p:grpSpPr>
              <a:xfrm>
                <a:off x="77760" y="0"/>
                <a:ext cx="2514240" cy="6857640"/>
                <a:chOff x="77760" y="0"/>
                <a:chExt cx="2514240" cy="6857640"/>
              </a:xfrm>
            </p:grpSpPr>
            <p:sp>
              <p:nvSpPr>
                <p:cNvPr id="3" name="CustomShape 4"/>
                <p:cNvSpPr/>
                <p:nvPr/>
              </p:nvSpPr>
              <p:spPr>
                <a:xfrm>
                  <a:off x="99216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7776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30636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6" name="Group 7"/>
              <p:cNvGrpSpPr/>
              <p:nvPr/>
            </p:nvGrpSpPr>
            <p:grpSpPr>
              <a:xfrm>
                <a:off x="500400" y="0"/>
                <a:ext cx="2514240" cy="6857640"/>
                <a:chOff x="500400" y="0"/>
                <a:chExt cx="2514240" cy="6857640"/>
              </a:xfrm>
            </p:grpSpPr>
            <p:sp>
              <p:nvSpPr>
                <p:cNvPr id="7" name="CustomShape 8"/>
                <p:cNvSpPr/>
                <p:nvPr/>
              </p:nvSpPr>
              <p:spPr>
                <a:xfrm>
                  <a:off x="14148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8" name="CustomShape 9"/>
                <p:cNvSpPr/>
                <p:nvPr/>
              </p:nvSpPr>
              <p:spPr>
                <a:xfrm>
                  <a:off x="50040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a:off x="7290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0" name="Group 11"/>
              <p:cNvGrpSpPr/>
              <p:nvPr/>
            </p:nvGrpSpPr>
            <p:grpSpPr>
              <a:xfrm>
                <a:off x="6707520" y="360"/>
                <a:ext cx="2514240" cy="6857640"/>
                <a:chOff x="6707520" y="360"/>
                <a:chExt cx="2514240" cy="6857640"/>
              </a:xfrm>
            </p:grpSpPr>
            <p:sp>
              <p:nvSpPr>
                <p:cNvPr id="11" name="CustomShape 12"/>
                <p:cNvSpPr/>
                <p:nvPr/>
              </p:nvSpPr>
              <p:spPr>
                <a:xfrm rot="10800000">
                  <a:off x="6707520" y="36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 name="CustomShape 13"/>
                <p:cNvSpPr/>
                <p:nvPr/>
              </p:nvSpPr>
              <p:spPr>
                <a:xfrm rot="10800000">
                  <a:off x="8764920" y="36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 name="CustomShape 14"/>
                <p:cNvSpPr/>
                <p:nvPr/>
              </p:nvSpPr>
              <p:spPr>
                <a:xfrm rot="10800000">
                  <a:off x="8231400" y="36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4" name="CustomShape 15"/>
              <p:cNvSpPr/>
              <p:nvPr/>
            </p:nvSpPr>
            <p:spPr>
              <a:xfrm>
                <a:off x="3887640" y="0"/>
                <a:ext cx="28191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5" name="CustomShape 16"/>
              <p:cNvSpPr/>
              <p:nvPr/>
            </p:nvSpPr>
            <p:spPr>
              <a:xfrm>
                <a:off x="297324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6" name="CustomShape 17"/>
              <p:cNvSpPr/>
              <p:nvPr/>
            </p:nvSpPr>
            <p:spPr>
              <a:xfrm>
                <a:off x="320184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7" name="CustomShape 18"/>
            <p:cNvSpPr/>
            <p:nvPr/>
          </p:nvSpPr>
          <p:spPr>
            <a:xfrm>
              <a:off x="65880" y="5034960"/>
              <a:ext cx="9143640" cy="117540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chemeClr val="bg1">
                  <a:alpha val="20000"/>
                </a:schemeClr>
              </a:solidFill>
              <a:round/>
            </a:ln>
          </p:spPr>
          <p:style>
            <a:lnRef idx="1">
              <a:schemeClr val="accent1"/>
            </a:lnRef>
            <a:fillRef idx="0">
              <a:schemeClr val="accent1"/>
            </a:fillRef>
            <a:effectRef idx="0">
              <a:schemeClr val="accent1"/>
            </a:effectRef>
            <a:fontRef idx="minor"/>
          </p:style>
        </p:sp>
        <p:sp>
          <p:nvSpPr>
            <p:cNvPr id="18" name="CustomShape 19"/>
            <p:cNvSpPr/>
            <p:nvPr/>
          </p:nvSpPr>
          <p:spPr>
            <a:xfrm>
              <a:off x="65880" y="3467520"/>
              <a:ext cx="9143640" cy="8902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chemeClr val="bg1">
                  <a:alpha val="20000"/>
                </a:schemeClr>
              </a:solidFill>
              <a:round/>
            </a:ln>
          </p:spPr>
          <p:style>
            <a:lnRef idx="1">
              <a:schemeClr val="accent1"/>
            </a:lnRef>
            <a:fillRef idx="0">
              <a:schemeClr val="accent1"/>
            </a:fillRef>
            <a:effectRef idx="0">
              <a:schemeClr val="accent1"/>
            </a:effectRef>
            <a:fontRef idx="minor"/>
          </p:style>
        </p:sp>
        <p:sp>
          <p:nvSpPr>
            <p:cNvPr id="19" name="CustomShape 20"/>
            <p:cNvSpPr/>
            <p:nvPr/>
          </p:nvSpPr>
          <p:spPr>
            <a:xfrm>
              <a:off x="54000" y="5640840"/>
              <a:ext cx="3004200" cy="1211040"/>
            </a:xfrm>
            <a:custGeom>
              <a:avLst/>
              <a:gdLst/>
              <a:ahLst/>
              <a:rect l="l" t="t" r="r" b="b"/>
              <a:pathLst>
                <a:path w="3004457" h="1211283">
                  <a:moveTo>
                    <a:pt x="0" y="0"/>
                  </a:moveTo>
                  <a:cubicBezTo>
                    <a:pt x="1103415" y="501732"/>
                    <a:pt x="2206831" y="1003465"/>
                    <a:pt x="3004457" y="1211283"/>
                  </a:cubicBezTo>
                </a:path>
              </a:pathLst>
            </a:custGeom>
            <a:noFill/>
            <a:ln w="635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 name="CustomShape 21"/>
            <p:cNvSpPr/>
            <p:nvPr/>
          </p:nvSpPr>
          <p:spPr>
            <a:xfrm>
              <a:off x="65880" y="5284440"/>
              <a:ext cx="9143640" cy="14781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chemeClr val="bg1">
                  <a:alpha val="20000"/>
                </a:schemeClr>
              </a:solidFill>
              <a:round/>
            </a:ln>
          </p:spPr>
          <p:style>
            <a:lnRef idx="1">
              <a:schemeClr val="accent1"/>
            </a:lnRef>
            <a:fillRef idx="0">
              <a:schemeClr val="accent1"/>
            </a:fillRef>
            <a:effectRef idx="0">
              <a:schemeClr val="accent1"/>
            </a:effectRef>
            <a:fontRef idx="minor"/>
          </p:style>
        </p:sp>
        <p:sp>
          <p:nvSpPr>
            <p:cNvPr id="21" name="CustomShape 22"/>
            <p:cNvSpPr/>
            <p:nvPr/>
          </p:nvSpPr>
          <p:spPr>
            <a:xfrm>
              <a:off x="2215080" y="5132160"/>
              <a:ext cx="6982200" cy="171972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chemeClr val="bg1">
                  <a:alpha val="20000"/>
                </a:schemeClr>
              </a:solidFill>
              <a:round/>
            </a:ln>
          </p:spPr>
          <p:style>
            <a:lnRef idx="1">
              <a:schemeClr val="accent1"/>
            </a:lnRef>
            <a:fillRef idx="0">
              <a:schemeClr val="accent1"/>
            </a:fillRef>
            <a:effectRef idx="0">
              <a:schemeClr val="accent1"/>
            </a:effectRef>
            <a:fontRef idx="minor"/>
          </p:style>
        </p:sp>
        <p:sp>
          <p:nvSpPr>
            <p:cNvPr id="22" name="CustomShape 23"/>
            <p:cNvSpPr/>
            <p:nvPr/>
          </p:nvSpPr>
          <p:spPr>
            <a:xfrm rot="1800000">
              <a:off x="3073680" y="2859120"/>
              <a:ext cx="1600920" cy="1387800"/>
            </a:xfrm>
            <a:prstGeom prst="hexagon">
              <a:avLst>
                <a:gd name="adj" fmla="val 28544"/>
                <a:gd name="vf" fmla="val 115470"/>
              </a:avLst>
            </a:prstGeom>
            <a:solidFill>
              <a:schemeClr val="bg1">
                <a:alpha val="10000"/>
              </a:schemeClr>
            </a:solid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3" name="CustomShape 24"/>
            <p:cNvSpPr/>
            <p:nvPr/>
          </p:nvSpPr>
          <p:spPr>
            <a:xfrm rot="1800000">
              <a:off x="3797640" y="412596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4" name="CustomShape 25"/>
            <p:cNvSpPr/>
            <p:nvPr/>
          </p:nvSpPr>
          <p:spPr>
            <a:xfrm rot="1800000">
              <a:off x="3807360" y="1592280"/>
              <a:ext cx="1600920" cy="1387800"/>
            </a:xfrm>
            <a:prstGeom prst="hexagon">
              <a:avLst>
                <a:gd name="adj" fmla="val 28544"/>
                <a:gd name="vf" fmla="val 115470"/>
              </a:avLst>
            </a:prstGeom>
            <a:solidFill>
              <a:schemeClr val="bg1">
                <a:alpha val="7000"/>
              </a:schemeClr>
            </a:solidFill>
            <a:ln w="127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5" name="CustomShape 26"/>
            <p:cNvSpPr/>
            <p:nvPr/>
          </p:nvSpPr>
          <p:spPr>
            <a:xfrm rot="1800000">
              <a:off x="3054600" y="325440"/>
              <a:ext cx="1600920" cy="1387800"/>
            </a:xfrm>
            <a:prstGeom prst="hexagon">
              <a:avLst>
                <a:gd name="adj" fmla="val 28544"/>
                <a:gd name="vf" fmla="val 115470"/>
              </a:avLst>
            </a:prstGeom>
            <a:solidFill>
              <a:schemeClr val="bg1">
                <a:alpha val="4000"/>
              </a:schemeClr>
            </a:solidFill>
            <a:ln w="127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6" name="CustomShape 27"/>
            <p:cNvSpPr/>
            <p:nvPr/>
          </p:nvSpPr>
          <p:spPr>
            <a:xfrm rot="1800000">
              <a:off x="4540680" y="5383080"/>
              <a:ext cx="1600920" cy="1387800"/>
            </a:xfrm>
            <a:prstGeom prst="hexagon">
              <a:avLst>
                <a:gd name="adj" fmla="val 28544"/>
                <a:gd name="vf" fmla="val 115470"/>
              </a:avLst>
            </a:prstGeom>
            <a:solidFill>
              <a:schemeClr val="bg1">
                <a:alpha val="6000"/>
              </a:schemeClr>
            </a:solid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7" name="CustomShape 28"/>
            <p:cNvSpPr/>
            <p:nvPr/>
          </p:nvSpPr>
          <p:spPr>
            <a:xfrm rot="1800000">
              <a:off x="-304560" y="4201200"/>
              <a:ext cx="1261080" cy="138780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8" name="CustomShape 29"/>
            <p:cNvSpPr/>
            <p:nvPr/>
          </p:nvSpPr>
          <p:spPr>
            <a:xfrm rot="1800000">
              <a:off x="101880" y="540216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9" name="CustomShape 30"/>
            <p:cNvSpPr/>
            <p:nvPr/>
          </p:nvSpPr>
          <p:spPr>
            <a:xfrm rot="1800000">
              <a:off x="130680" y="2849400"/>
              <a:ext cx="1600920" cy="1387800"/>
            </a:xfrm>
            <a:prstGeom prst="hexagon">
              <a:avLst>
                <a:gd name="adj" fmla="val 28544"/>
                <a:gd name="vf" fmla="val 115470"/>
              </a:avLst>
            </a:prstGeom>
            <a:solidFill>
              <a:schemeClr val="bg1">
                <a:alpha val="7000"/>
              </a:schemeClr>
            </a:solidFill>
            <a:ln w="127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30" name="CustomShape 31"/>
            <p:cNvSpPr/>
            <p:nvPr/>
          </p:nvSpPr>
          <p:spPr>
            <a:xfrm rot="1800000">
              <a:off x="854280" y="412596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1" name="CustomShape 32"/>
            <p:cNvSpPr/>
            <p:nvPr/>
          </p:nvSpPr>
          <p:spPr>
            <a:xfrm rot="1800000">
              <a:off x="1587960" y="541152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2" name="CustomShape 33"/>
            <p:cNvSpPr/>
            <p:nvPr/>
          </p:nvSpPr>
          <p:spPr>
            <a:xfrm rot="1800000">
              <a:off x="1607040" y="2859120"/>
              <a:ext cx="1600920" cy="1387800"/>
            </a:xfrm>
            <a:prstGeom prst="hexagon">
              <a:avLst>
                <a:gd name="adj" fmla="val 28544"/>
                <a:gd name="vf" fmla="val 115470"/>
              </a:avLst>
            </a:prstGeom>
            <a:solidFill>
              <a:schemeClr val="bg1">
                <a:alpha val="7000"/>
              </a:schemeClr>
            </a:solidFill>
            <a:ln w="127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33" name="CustomShape 34"/>
            <p:cNvSpPr/>
            <p:nvPr/>
          </p:nvSpPr>
          <p:spPr>
            <a:xfrm rot="1800000">
              <a:off x="873360" y="156348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4" name="CustomShape 35"/>
            <p:cNvSpPr/>
            <p:nvPr/>
          </p:nvSpPr>
          <p:spPr>
            <a:xfrm rot="1800000">
              <a:off x="6883920" y="4144680"/>
              <a:ext cx="1600920" cy="1387800"/>
            </a:xfrm>
            <a:prstGeom prst="hexagon">
              <a:avLst>
                <a:gd name="adj" fmla="val 28544"/>
                <a:gd name="vf" fmla="val 115470"/>
              </a:avLst>
            </a:prstGeom>
            <a:solidFill>
              <a:schemeClr val="bg1">
                <a:alpha val="10000"/>
              </a:schemeClr>
            </a:solid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5" name="CustomShape 36"/>
            <p:cNvSpPr/>
            <p:nvPr/>
          </p:nvSpPr>
          <p:spPr>
            <a:xfrm rot="1800000">
              <a:off x="7626600" y="5421240"/>
              <a:ext cx="1600920" cy="1387800"/>
            </a:xfrm>
            <a:prstGeom prst="hexagon">
              <a:avLst>
                <a:gd name="adj" fmla="val 28544"/>
                <a:gd name="vf" fmla="val 115470"/>
              </a:avLst>
            </a:pr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6" name="CustomShape 37"/>
            <p:cNvSpPr/>
            <p:nvPr/>
          </p:nvSpPr>
          <p:spPr>
            <a:xfrm rot="1800000">
              <a:off x="7626600" y="2868480"/>
              <a:ext cx="1600920" cy="1387800"/>
            </a:xfrm>
            <a:prstGeom prst="hexagon">
              <a:avLst>
                <a:gd name="adj" fmla="val 28544"/>
                <a:gd name="vf" fmla="val 115470"/>
              </a:avLst>
            </a:prstGeom>
            <a:solidFill>
              <a:schemeClr val="bg1">
                <a:alpha val="7000"/>
              </a:schemeClr>
            </a:solidFill>
            <a:ln w="127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37" name="CustomShape 38"/>
            <p:cNvSpPr/>
            <p:nvPr/>
          </p:nvSpPr>
          <p:spPr>
            <a:xfrm rot="1800000">
              <a:off x="8384040" y="4055400"/>
              <a:ext cx="1243080" cy="138780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8" name="CustomShape 39"/>
            <p:cNvSpPr/>
            <p:nvPr/>
          </p:nvSpPr>
          <p:spPr>
            <a:xfrm rot="1800000">
              <a:off x="8384040" y="1511280"/>
              <a:ext cx="1241640" cy="138852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grpSp>
      <p:sp>
        <p:nvSpPr>
          <p:cNvPr id="39" name="CustomShape 40"/>
          <p:cNvSpPr/>
          <p:nvPr/>
        </p:nvSpPr>
        <p:spPr>
          <a:xfrm>
            <a:off x="457200" y="333360"/>
            <a:ext cx="8229240" cy="6185160"/>
          </a:xfrm>
          <a:prstGeom prst="rect">
            <a:avLst/>
          </a:prstGeom>
          <a:solidFill>
            <a:schemeClr val="bg1"/>
          </a:solidFill>
          <a:ln w="6350">
            <a:solidFill>
              <a:schemeClr val="tx1"/>
            </a:solidFill>
            <a:round/>
          </a:ln>
        </p:spPr>
        <p:style>
          <a:lnRef idx="2">
            <a:schemeClr val="accent1">
              <a:shade val="50000"/>
            </a:schemeClr>
          </a:lnRef>
          <a:fillRef idx="1">
            <a:schemeClr val="accent1"/>
          </a:fillRef>
          <a:effectRef idx="0">
            <a:schemeClr val="accent1"/>
          </a:effectRef>
          <a:fontRef idx="minor"/>
        </p:style>
      </p:sp>
      <p:sp>
        <p:nvSpPr>
          <p:cNvPr id="40" name="CustomShape 41"/>
          <p:cNvSpPr/>
          <p:nvPr/>
        </p:nvSpPr>
        <p:spPr>
          <a:xfrm>
            <a:off x="4561200" y="-21600"/>
            <a:ext cx="3678840" cy="698760"/>
          </a:xfrm>
          <a:prstGeom prst="rect">
            <a:avLst/>
          </a:prstGeom>
          <a:solidFill>
            <a:srgbClr val="f5f5f5"/>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41" name="CustomShape 42"/>
          <p:cNvSpPr/>
          <p:nvPr/>
        </p:nvSpPr>
        <p:spPr>
          <a:xfrm>
            <a:off x="4649040" y="-21600"/>
            <a:ext cx="3504960" cy="6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2" name="PlaceHolder 43"/>
          <p:cNvSpPr>
            <a:spLocks noGrp="1"/>
          </p:cNvSpPr>
          <p:nvPr>
            <p:ph type="dt"/>
          </p:nvPr>
        </p:nvSpPr>
        <p:spPr>
          <a:xfrm>
            <a:off x="5997240" y="224640"/>
            <a:ext cx="2133360" cy="364680"/>
          </a:xfrm>
          <a:prstGeom prst="rect">
            <a:avLst/>
          </a:prstGeom>
        </p:spPr>
        <p:txBody>
          <a:bodyPr anchor="ctr">
            <a:noAutofit/>
          </a:bodyPr>
          <a:p>
            <a:pPr algn="r">
              <a:lnSpc>
                <a:spcPct val="100000"/>
              </a:lnSpc>
            </a:pPr>
            <a:fld id="{7D5F71A0-58D7-4724-9CBC-A622F691BB95}" type="datetime1">
              <a:rPr b="0" lang="it-IT" sz="1200" spc="-1" strike="noStrike">
                <a:solidFill>
                  <a:srgbClr val="fefefe"/>
                </a:solidFill>
                <a:latin typeface="Century Gothic"/>
              </a:rPr>
              <a:t>31/05/2021</a:t>
            </a:fld>
            <a:endParaRPr b="0" lang="it-IT" sz="1200" spc="-1" strike="noStrike">
              <a:latin typeface="Times New Roman"/>
            </a:endParaRPr>
          </a:p>
        </p:txBody>
      </p:sp>
      <p:sp>
        <p:nvSpPr>
          <p:cNvPr id="43" name="PlaceHolder 44"/>
          <p:cNvSpPr>
            <a:spLocks noGrp="1"/>
          </p:cNvSpPr>
          <p:nvPr>
            <p:ph type="ftr"/>
          </p:nvPr>
        </p:nvSpPr>
        <p:spPr>
          <a:xfrm>
            <a:off x="4641480" y="5852160"/>
            <a:ext cx="3501720" cy="364680"/>
          </a:xfrm>
          <a:prstGeom prst="rect">
            <a:avLst/>
          </a:prstGeom>
        </p:spPr>
        <p:txBody>
          <a:bodyPr anchor="ctr">
            <a:noAutofit/>
          </a:bodyPr>
          <a:p>
            <a:pPr algn="r">
              <a:lnSpc>
                <a:spcPct val="100000"/>
              </a:lnSpc>
            </a:pPr>
            <a:r>
              <a:rPr b="0" lang="it-IT" sz="1200" spc="-1" strike="noStrike">
                <a:solidFill>
                  <a:srgbClr val="94c600"/>
                </a:solidFill>
                <a:latin typeface="Century Gothic"/>
              </a:rPr>
              <a:t>Ares Messina VB </a:t>
            </a:r>
            <a:endParaRPr b="0" lang="it-IT" sz="1200" spc="-1" strike="noStrike">
              <a:latin typeface="Times New Roman"/>
            </a:endParaRPr>
          </a:p>
        </p:txBody>
      </p:sp>
      <p:sp>
        <p:nvSpPr>
          <p:cNvPr id="44" name="PlaceHolder 45"/>
          <p:cNvSpPr>
            <a:spLocks noGrp="1"/>
          </p:cNvSpPr>
          <p:nvPr>
            <p:ph type="sldNum"/>
          </p:nvPr>
        </p:nvSpPr>
        <p:spPr>
          <a:xfrm>
            <a:off x="4649040" y="224640"/>
            <a:ext cx="1331640" cy="364680"/>
          </a:xfrm>
          <a:prstGeom prst="rect">
            <a:avLst/>
          </a:prstGeom>
        </p:spPr>
        <p:txBody>
          <a:bodyPr anchor="ctr">
            <a:noAutofit/>
          </a:bodyPr>
          <a:p>
            <a:pPr>
              <a:lnSpc>
                <a:spcPct val="100000"/>
              </a:lnSpc>
            </a:pPr>
            <a:fld id="{38D08DA4-63E7-4FA9-83FE-6D4F90549C08}" type="slidenum">
              <a:rPr b="0" lang="it-IT" sz="1200" spc="-1" strike="noStrike">
                <a:solidFill>
                  <a:srgbClr val="fefefe"/>
                </a:solidFill>
                <a:latin typeface="Century Gothic"/>
              </a:rPr>
              <a:t>&lt;numero&gt;</a:t>
            </a:fld>
            <a:endParaRPr b="0" lang="it-IT" sz="1200" spc="-1" strike="noStrike">
              <a:latin typeface="Times New Roman"/>
            </a:endParaRPr>
          </a:p>
        </p:txBody>
      </p:sp>
      <p:sp>
        <p:nvSpPr>
          <p:cNvPr id="45" name="PlaceHolder 46"/>
          <p:cNvSpPr>
            <a:spLocks noGrp="1"/>
          </p:cNvSpPr>
          <p:nvPr>
            <p:ph type="title"/>
          </p:nvPr>
        </p:nvSpPr>
        <p:spPr>
          <a:xfrm>
            <a:off x="457200" y="273600"/>
            <a:ext cx="8229240" cy="1144800"/>
          </a:xfrm>
          <a:prstGeom prst="rect">
            <a:avLst/>
          </a:prstGeom>
        </p:spPr>
        <p:txBody>
          <a:bodyPr lIns="0" rIns="0" tIns="0" bIns="0" anchor="ctr">
            <a:noAutofit/>
          </a:bodyPr>
          <a:p>
            <a:r>
              <a:rPr b="0" lang="it-IT" sz="1800" spc="-1" strike="noStrike">
                <a:solidFill>
                  <a:srgbClr val="000000"/>
                </a:solidFill>
                <a:latin typeface="Century Gothic"/>
              </a:rPr>
              <a:t>Fai clic per modificare il formato del testo del titolo</a:t>
            </a:r>
            <a:endParaRPr b="0" lang="it-IT" sz="1800" spc="-1" strike="noStrike">
              <a:solidFill>
                <a:srgbClr val="000000"/>
              </a:solidFill>
              <a:latin typeface="Century Gothic"/>
            </a:endParaRPr>
          </a:p>
        </p:txBody>
      </p:sp>
      <p:sp>
        <p:nvSpPr>
          <p:cNvPr id="46" name="PlaceHolder 4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400" spc="-1" strike="noStrike">
                <a:solidFill>
                  <a:srgbClr val="3e3d2d"/>
                </a:solidFill>
                <a:latin typeface="Century Gothic"/>
              </a:rPr>
              <a:t>Fai clic per modificare il formato del testo della struttura</a:t>
            </a:r>
            <a:endParaRPr b="0" lang="it-IT" sz="2400" spc="-1" strike="noStrike">
              <a:solidFill>
                <a:srgbClr val="3e3d2d"/>
              </a:solidFill>
              <a:latin typeface="Century Gothic"/>
            </a:endParaRPr>
          </a:p>
          <a:p>
            <a:pPr lvl="1" marL="864000" indent="-324000">
              <a:spcBef>
                <a:spcPts val="1134"/>
              </a:spcBef>
              <a:buClr>
                <a:srgbClr val="000000"/>
              </a:buClr>
              <a:buSzPct val="75000"/>
              <a:buFont typeface="Symbol" charset="2"/>
              <a:buChar char=""/>
            </a:pPr>
            <a:r>
              <a:rPr b="0" lang="it-IT" sz="2000" spc="-1" strike="noStrike">
                <a:solidFill>
                  <a:srgbClr val="3e3d2d"/>
                </a:solidFill>
                <a:latin typeface="Century Gothic"/>
              </a:rPr>
              <a:t>Secondo livello struttura</a:t>
            </a:r>
            <a:endParaRPr b="0" lang="it-IT" sz="2000" spc="-1" strike="noStrike">
              <a:solidFill>
                <a:srgbClr val="3e3d2d"/>
              </a:solidFill>
              <a:latin typeface="Century Gothic"/>
            </a:endParaRPr>
          </a:p>
          <a:p>
            <a:pPr lvl="2" marL="1296000" indent="-288000">
              <a:spcBef>
                <a:spcPts val="850"/>
              </a:spcBef>
              <a:buClr>
                <a:srgbClr val="000000"/>
              </a:buClr>
              <a:buSzPct val="45000"/>
              <a:buFont typeface="Wingdings" charset="2"/>
              <a:buChar char=""/>
            </a:pPr>
            <a:r>
              <a:rPr b="0" lang="it-IT" sz="1800" spc="-1" strike="noStrike">
                <a:solidFill>
                  <a:srgbClr val="3e3d2d"/>
                </a:solidFill>
                <a:latin typeface="Century Gothic"/>
              </a:rPr>
              <a:t>Terzo livello struttura</a:t>
            </a:r>
            <a:endParaRPr b="0" lang="it-IT" sz="1800" spc="-1" strike="noStrike">
              <a:solidFill>
                <a:srgbClr val="3e3d2d"/>
              </a:solidFill>
              <a:latin typeface="Century Gothic"/>
            </a:endParaRPr>
          </a:p>
          <a:p>
            <a:pPr lvl="3" marL="1728000" indent="-216000">
              <a:spcBef>
                <a:spcPts val="567"/>
              </a:spcBef>
              <a:buClr>
                <a:srgbClr val="000000"/>
              </a:buClr>
              <a:buSzPct val="75000"/>
              <a:buFont typeface="Symbol" charset="2"/>
              <a:buChar char=""/>
            </a:pPr>
            <a:r>
              <a:rPr b="0" lang="it-IT" sz="1600" spc="-1" strike="noStrike">
                <a:solidFill>
                  <a:srgbClr val="3e3d2d"/>
                </a:solidFill>
                <a:latin typeface="Century Gothic"/>
              </a:rPr>
              <a:t>Quarto livello struttura</a:t>
            </a:r>
            <a:endParaRPr b="0" lang="it-IT" sz="1600" spc="-1" strike="noStrike">
              <a:solidFill>
                <a:srgbClr val="3e3d2d"/>
              </a:solidFill>
              <a:latin typeface="Century Gothic"/>
            </a:endParaRPr>
          </a:p>
          <a:p>
            <a:pPr lvl="4" marL="2160000" indent="-216000">
              <a:spcBef>
                <a:spcPts val="283"/>
              </a:spcBef>
              <a:buClr>
                <a:srgbClr val="000000"/>
              </a:buClr>
              <a:buSzPct val="45000"/>
              <a:buFont typeface="Wingdings" charset="2"/>
              <a:buChar char=""/>
            </a:pPr>
            <a:r>
              <a:rPr b="0" lang="it-IT" sz="2000" spc="-1" strike="noStrike">
                <a:solidFill>
                  <a:srgbClr val="3e3d2d"/>
                </a:solidFill>
                <a:latin typeface="Century Gothic"/>
              </a:rPr>
              <a:t>Quinto livello struttura</a:t>
            </a:r>
            <a:endParaRPr b="0" lang="it-IT" sz="2000" spc="-1" strike="noStrike">
              <a:solidFill>
                <a:srgbClr val="3e3d2d"/>
              </a:solidFill>
              <a:latin typeface="Century Gothic"/>
            </a:endParaRPr>
          </a:p>
          <a:p>
            <a:pPr lvl="5" marL="2592000" indent="-216000">
              <a:spcBef>
                <a:spcPts val="283"/>
              </a:spcBef>
              <a:buClr>
                <a:srgbClr val="000000"/>
              </a:buClr>
              <a:buSzPct val="45000"/>
              <a:buFont typeface="Wingdings" charset="2"/>
              <a:buChar char=""/>
            </a:pPr>
            <a:r>
              <a:rPr b="0" lang="it-IT" sz="2000" spc="-1" strike="noStrike">
                <a:solidFill>
                  <a:srgbClr val="3e3d2d"/>
                </a:solidFill>
                <a:latin typeface="Century Gothic"/>
              </a:rPr>
              <a:t>Sesto livello struttura</a:t>
            </a:r>
            <a:endParaRPr b="0" lang="it-IT" sz="2000" spc="-1" strike="noStrike">
              <a:solidFill>
                <a:srgbClr val="3e3d2d"/>
              </a:solidFill>
              <a:latin typeface="Century Gothic"/>
            </a:endParaRPr>
          </a:p>
          <a:p>
            <a:pPr lvl="6" marL="3024000" indent="-216000">
              <a:spcBef>
                <a:spcPts val="283"/>
              </a:spcBef>
              <a:buClr>
                <a:srgbClr val="000000"/>
              </a:buClr>
              <a:buSzPct val="45000"/>
              <a:buFont typeface="Wingdings" charset="2"/>
              <a:buChar char=""/>
            </a:pPr>
            <a:r>
              <a:rPr b="0" lang="it-IT" sz="2000" spc="-1" strike="noStrike">
                <a:solidFill>
                  <a:srgbClr val="3e3d2d"/>
                </a:solidFill>
                <a:latin typeface="Century Gothic"/>
              </a:rPr>
              <a:t>Settimo livello struttura</a:t>
            </a:r>
            <a:endParaRPr b="0" lang="it-IT" sz="2000" spc="-1" strike="noStrike">
              <a:solidFill>
                <a:srgbClr val="3e3d2d"/>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microsoft.com/office/2007/relationships/hdphoto" Target="../media/hdphoto2.wdp"/><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microsoft.com/office/2007/relationships/hdphoto" Target="../media/hdphoto1.wdp"/><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5174280" y="6021360"/>
            <a:ext cx="3501720" cy="364680"/>
          </a:xfrm>
          <a:prstGeom prst="rect">
            <a:avLst/>
          </a:prstGeom>
          <a:noFill/>
          <a:ln w="0">
            <a:noFill/>
          </a:ln>
        </p:spPr>
        <p:txBody>
          <a:bodyPr anchor="ctr">
            <a:noAutofit/>
          </a:bodyPr>
          <a:p>
            <a:pPr algn="r">
              <a:lnSpc>
                <a:spcPct val="100000"/>
              </a:lnSpc>
            </a:pPr>
            <a:r>
              <a:rPr b="0" lang="it-IT" sz="1200" spc="-1" strike="noStrike">
                <a:solidFill>
                  <a:srgbClr val="4a6300"/>
                </a:solidFill>
                <a:latin typeface="Century Gothic"/>
              </a:rPr>
              <a:t>Ares  VB </a:t>
            </a:r>
            <a:endParaRPr b="0" lang="it-IT" sz="1200" spc="-1" strike="noStrike">
              <a:latin typeface="Times New Roman"/>
            </a:endParaRPr>
          </a:p>
        </p:txBody>
      </p:sp>
      <p:pic>
        <p:nvPicPr>
          <p:cNvPr id="84" name="Picture 2" descr=""/>
          <p:cNvPicPr/>
          <p:nvPr/>
        </p:nvPicPr>
        <p:blipFill>
          <a:blip r:embed="rId1"/>
          <a:stretch/>
        </p:blipFill>
        <p:spPr>
          <a:xfrm>
            <a:off x="1403640" y="404640"/>
            <a:ext cx="3542040" cy="5832360"/>
          </a:xfrm>
          <a:prstGeom prst="rect">
            <a:avLst/>
          </a:prstGeom>
          <a:ln w="0">
            <a:noFill/>
          </a:ln>
          <a:effectLst>
            <a:outerShdw algn="tl" blurRad="292100" dir="2700000" dist="139498" rotWithShape="0">
              <a:srgbClr val="333333">
                <a:alpha val="65000"/>
              </a:srgbClr>
            </a:outerShdw>
          </a:effectLst>
        </p:spPr>
      </p:pic>
      <p:sp>
        <p:nvSpPr>
          <p:cNvPr id="85" name="CustomShape 2"/>
          <p:cNvSpPr/>
          <p:nvPr/>
        </p:nvSpPr>
        <p:spPr>
          <a:xfrm>
            <a:off x="3708000" y="186480"/>
            <a:ext cx="4472280" cy="2808000"/>
          </a:xfrm>
          <a:prstGeom prst="wedgeEllipseCallout">
            <a:avLst>
              <a:gd name="adj1" fmla="val -20833"/>
              <a:gd name="adj2" fmla="val 62500"/>
            </a:avLst>
          </a:prstGeom>
          <a:solidFill>
            <a:srgbClr val="ffffff"/>
          </a:solidFill>
          <a:ln>
            <a:solidFill>
              <a:srgbClr val="94c6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it-IT" sz="1600" spc="-1" strike="noStrike" cap="all">
                <a:solidFill>
                  <a:srgbClr val="aeb841"/>
                </a:solidFill>
                <a:latin typeface="Century Gothic"/>
              </a:rPr>
              <a:t>Ciao a tutti, </a:t>
            </a:r>
            <a:endParaRPr b="0" lang="it-IT" sz="1600" spc="-1" strike="noStrike">
              <a:latin typeface="Arial"/>
            </a:endParaRPr>
          </a:p>
          <a:p>
            <a:pPr algn="ctr">
              <a:lnSpc>
                <a:spcPct val="100000"/>
              </a:lnSpc>
            </a:pPr>
            <a:r>
              <a:rPr b="1" lang="it-IT" sz="1600" spc="-1" strike="noStrike" cap="all">
                <a:solidFill>
                  <a:srgbClr val="aeb841"/>
                </a:solidFill>
                <a:latin typeface="Century Gothic"/>
              </a:rPr>
              <a:t>Siamo alla fine della scuola e dei nostri cinque anni insieme.</a:t>
            </a:r>
            <a:endParaRPr b="0" lang="it-IT" sz="1600" spc="-1" strike="noStrike">
              <a:latin typeface="Arial"/>
            </a:endParaRPr>
          </a:p>
          <a:p>
            <a:pPr algn="ctr">
              <a:lnSpc>
                <a:spcPct val="100000"/>
              </a:lnSpc>
            </a:pPr>
            <a:endParaRPr b="0" lang="it-IT" sz="1600" spc="-1" strike="noStrike">
              <a:latin typeface="Arial"/>
            </a:endParaRPr>
          </a:p>
          <a:p>
            <a:pPr algn="ctr">
              <a:lnSpc>
                <a:spcPct val="100000"/>
              </a:lnSpc>
            </a:pPr>
            <a:r>
              <a:rPr b="1" lang="it-IT" sz="1600" spc="-1" strike="noStrike" cap="all">
                <a:solidFill>
                  <a:srgbClr val="aeb841"/>
                </a:solidFill>
                <a:latin typeface="Century Gothic"/>
              </a:rPr>
              <a:t>Per salutarci, oggi vi presento il lavoro che ho realizzato sull’olio.</a:t>
            </a:r>
            <a:endParaRPr b="0" lang="it-IT" sz="1600" spc="-1" strike="noStrike">
              <a:latin typeface="Arial"/>
            </a:endParaRPr>
          </a:p>
        </p:txBody>
      </p:sp>
      <p:sp>
        <p:nvSpPr>
          <p:cNvPr id="86" name="CustomShape 3"/>
          <p:cNvSpPr/>
          <p:nvPr/>
        </p:nvSpPr>
        <p:spPr>
          <a:xfrm>
            <a:off x="323640" y="116640"/>
            <a:ext cx="8568720" cy="6480360"/>
          </a:xfrm>
          <a:prstGeom prst="rect">
            <a:avLst/>
          </a:prstGeom>
          <a:noFill/>
          <a:ln w="76200">
            <a:solidFill>
              <a:srgbClr val="6d9200"/>
            </a:solidFill>
            <a:round/>
          </a:ln>
          <a:effectLst>
            <a:outerShdw algn="tl" blurRad="5080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7" name="CustomShape 4"/>
          <p:cNvSpPr/>
          <p:nvPr/>
        </p:nvSpPr>
        <p:spPr>
          <a:xfrm>
            <a:off x="5072760" y="5268960"/>
            <a:ext cx="479520" cy="575640"/>
          </a:xfrm>
          <a:prstGeom prst="roundRect">
            <a:avLst>
              <a:gd name="adj" fmla="val 8594"/>
            </a:avLst>
          </a:prstGeom>
          <a:blipFill rotWithShape="0">
            <a:blip r:embed="rId2"/>
            <a:stretch/>
          </a:blipFill>
          <a:ln w="0">
            <a:noFill/>
          </a:ln>
          <a:effectLst>
            <a:reflection algn="bl" blurRad="12700" dir="5400000" dist="5000" endPos="28000" rotWithShape="0" stA="38000" sy="-100000"/>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24" name="Picture 2" descr=""/>
          <p:cNvPicPr/>
          <p:nvPr/>
        </p:nvPicPr>
        <p:blipFill>
          <a:blip r:embed="rId1"/>
          <a:stretch/>
        </p:blipFill>
        <p:spPr>
          <a:xfrm>
            <a:off x="611640" y="873720"/>
            <a:ext cx="4320000" cy="5070240"/>
          </a:xfrm>
          <a:prstGeom prst="rect">
            <a:avLst/>
          </a:prstGeom>
          <a:ln cap="sq" w="38100">
            <a:solidFill>
              <a:srgbClr val="000000"/>
            </a:solidFill>
            <a:miter/>
          </a:ln>
          <a:effectLst>
            <a:outerShdw algn="tl" blurRad="50800" dir="2700000" dist="37674" rotWithShape="0">
              <a:srgbClr val="000000">
                <a:alpha val="43000"/>
              </a:srgbClr>
            </a:outerShdw>
          </a:effectLst>
        </p:spPr>
      </p:pic>
      <p:sp>
        <p:nvSpPr>
          <p:cNvPr id="125" name="CustomShape 2"/>
          <p:cNvSpPr/>
          <p:nvPr/>
        </p:nvSpPr>
        <p:spPr>
          <a:xfrm>
            <a:off x="8028360" y="6129360"/>
            <a:ext cx="575640" cy="35964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26" name="CustomShape 3"/>
          <p:cNvSpPr/>
          <p:nvPr/>
        </p:nvSpPr>
        <p:spPr>
          <a:xfrm>
            <a:off x="5364000" y="1556640"/>
            <a:ext cx="3240000" cy="35031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2800" spc="-1" strike="noStrike">
                <a:solidFill>
                  <a:srgbClr val="4a6300"/>
                </a:solidFill>
                <a:latin typeface="Times New Roman"/>
              </a:rPr>
              <a:t>Le olive vengono raccolte quando sono grandi e verdi.</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0" lang="it-IT" sz="2800" spc="-1" strike="noStrike">
                <a:solidFill>
                  <a:srgbClr val="4a6300"/>
                </a:solidFill>
                <a:latin typeface="Times New Roman"/>
              </a:rPr>
              <a:t>Vengono poi messe in cassette o ceste in autunno, nel mese di Novembre.</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28" name="Picture 2" descr=""/>
          <p:cNvPicPr/>
          <p:nvPr/>
        </p:nvPicPr>
        <p:blipFill>
          <a:blip r:embed="rId1"/>
          <a:srcRect l="-1380" t="0" r="1380" b="24159"/>
          <a:stretch/>
        </p:blipFill>
        <p:spPr>
          <a:xfrm>
            <a:off x="211320" y="984600"/>
            <a:ext cx="4362480" cy="4608000"/>
          </a:xfrm>
          <a:prstGeom prst="rect">
            <a:avLst/>
          </a:prstGeom>
          <a:ln cap="sq" w="38100">
            <a:solidFill>
              <a:srgbClr val="000000"/>
            </a:solidFill>
            <a:miter/>
          </a:ln>
          <a:effectLst>
            <a:outerShdw algn="tl" blurRad="50800" dir="2700000" dist="37674" rotWithShape="0">
              <a:srgbClr val="000000">
                <a:alpha val="43000"/>
              </a:srgbClr>
            </a:outerShdw>
          </a:effectLst>
        </p:spPr>
      </p:pic>
      <p:sp>
        <p:nvSpPr>
          <p:cNvPr id="129" name="CustomShape 2"/>
          <p:cNvSpPr/>
          <p:nvPr/>
        </p:nvSpPr>
        <p:spPr>
          <a:xfrm>
            <a:off x="8100360" y="6081120"/>
            <a:ext cx="611280" cy="43164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30" name="CustomShape 3"/>
          <p:cNvSpPr/>
          <p:nvPr/>
        </p:nvSpPr>
        <p:spPr>
          <a:xfrm>
            <a:off x="4891680" y="1244520"/>
            <a:ext cx="3438360" cy="3929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4a6300"/>
                </a:solidFill>
                <a:latin typeface="Times New Roman"/>
              </a:rPr>
              <a:t>Le olive messe in cassette vengono portate con camion all’oleificio. </a:t>
            </a:r>
            <a:endParaRPr b="0" lang="it-IT" sz="2800" spc="-1" strike="noStrike">
              <a:latin typeface="Arial"/>
            </a:endParaRPr>
          </a:p>
          <a:p>
            <a:pPr>
              <a:lnSpc>
                <a:spcPct val="100000"/>
              </a:lnSpc>
            </a:pPr>
            <a:endParaRPr b="0" lang="it-IT" sz="2800" spc="-1" strike="noStrike">
              <a:latin typeface="Arial"/>
            </a:endParaRPr>
          </a:p>
          <a:p>
            <a:pPr>
              <a:lnSpc>
                <a:spcPct val="100000"/>
              </a:lnSpc>
            </a:pPr>
            <a:r>
              <a:rPr b="0" lang="it-IT" sz="2800" spc="-1" strike="noStrike">
                <a:solidFill>
                  <a:srgbClr val="4a6300"/>
                </a:solidFill>
                <a:latin typeface="Times New Roman"/>
              </a:rPr>
              <a:t>L’oleificio è come una casa dove vengono trasformate le olive in olio.</a:t>
            </a:r>
            <a:endParaRPr b="0" lang="it-IT" sz="2800" spc="-1" strike="noStrike">
              <a:latin typeface="Arial"/>
            </a:endParaRPr>
          </a:p>
        </p:txBody>
      </p:sp>
      <p:sp>
        <p:nvSpPr>
          <p:cNvPr id="131" name="CustomShape 4"/>
          <p:cNvSpPr/>
          <p:nvPr/>
        </p:nvSpPr>
        <p:spPr>
          <a:xfrm rot="21322200">
            <a:off x="2614680" y="4196160"/>
            <a:ext cx="1548720" cy="212400"/>
          </a:xfrm>
          <a:prstGeom prst="rect">
            <a:avLst/>
          </a:prstGeom>
          <a:solidFill>
            <a:srgbClr val="ffffff"/>
          </a:solidFill>
          <a:ln>
            <a:noFill/>
          </a:ln>
        </p:spPr>
        <p:style>
          <a:lnRef idx="2">
            <a:schemeClr val="accent6"/>
          </a:lnRef>
          <a:fillRef idx="1">
            <a:schemeClr val="lt1"/>
          </a:fillRef>
          <a:effectRef idx="0">
            <a:schemeClr val="accent6"/>
          </a:effectRef>
          <a:fontRef idx="minor"/>
        </p:style>
      </p:sp>
      <p:sp>
        <p:nvSpPr>
          <p:cNvPr id="132" name="CustomShape 5"/>
          <p:cNvSpPr/>
          <p:nvPr/>
        </p:nvSpPr>
        <p:spPr>
          <a:xfrm flipV="1" rot="10355400">
            <a:off x="2780640" y="4196520"/>
            <a:ext cx="1382760" cy="18612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1" lang="it-IT" sz="1800" spc="-1" strike="noStrike">
                <a:solidFill>
                  <a:srgbClr val="000000"/>
                </a:solidFill>
                <a:latin typeface="Bahnschrift Light SemiCondensed"/>
              </a:rPr>
              <a:t>Garibaldi</a:t>
            </a:r>
            <a:endParaRPr b="0" lang="it-IT" sz="1800" spc="-1" strike="noStrike">
              <a:latin typeface="Arial"/>
            </a:endParaRPr>
          </a:p>
        </p:txBody>
      </p:sp>
      <p:pic>
        <p:nvPicPr>
          <p:cNvPr id="133" name="Picture 3" descr=""/>
          <p:cNvPicPr/>
          <p:nvPr/>
        </p:nvPicPr>
        <p:blipFill>
          <a:blip r:embed="rId2"/>
          <a:stretch/>
        </p:blipFill>
        <p:spPr>
          <a:xfrm rot="21286200">
            <a:off x="1887480" y="4247640"/>
            <a:ext cx="488880" cy="3668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35" name="Picture 2" descr=""/>
          <p:cNvPicPr/>
          <p:nvPr/>
        </p:nvPicPr>
        <p:blipFill>
          <a:blip r:embed="rId1"/>
          <a:stretch/>
        </p:blipFill>
        <p:spPr>
          <a:xfrm>
            <a:off x="827640" y="1196640"/>
            <a:ext cx="4134240" cy="3438720"/>
          </a:xfrm>
          <a:prstGeom prst="rect">
            <a:avLst/>
          </a:prstGeom>
          <a:ln cap="sq" w="38100">
            <a:solidFill>
              <a:srgbClr val="000000"/>
            </a:solidFill>
            <a:miter/>
          </a:ln>
          <a:effectLst>
            <a:outerShdw algn="tl" blurRad="50800" dir="2700000" dist="37674" rotWithShape="0">
              <a:srgbClr val="000000">
                <a:alpha val="43000"/>
              </a:srgbClr>
            </a:outerShdw>
          </a:effectLst>
        </p:spPr>
      </p:pic>
      <p:sp>
        <p:nvSpPr>
          <p:cNvPr id="136" name="CustomShape 2"/>
          <p:cNvSpPr/>
          <p:nvPr/>
        </p:nvSpPr>
        <p:spPr>
          <a:xfrm>
            <a:off x="8028360" y="6153120"/>
            <a:ext cx="647640" cy="38268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37" name="CustomShape 3"/>
          <p:cNvSpPr/>
          <p:nvPr/>
        </p:nvSpPr>
        <p:spPr>
          <a:xfrm>
            <a:off x="5364000" y="1527480"/>
            <a:ext cx="2808000" cy="2223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4a6300"/>
                </a:solidFill>
                <a:latin typeface="Times New Roman"/>
              </a:rPr>
              <a:t>Le olive vengono pulite e vengono buttate le foglie, i rametti, terra e sassolini</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39" name="Picture 2" descr=""/>
          <p:cNvPicPr/>
          <p:nvPr/>
        </p:nvPicPr>
        <p:blipFill>
          <a:blip r:embed="rId1">
            <a:extLst>
              <a:ext uri="{BEBA8EAE-BF5A-486C-A8C5-ECC9F3942E4B}">
                <a14:imgProps xmlns:a14="http://schemas.microsoft.com/office/drawing/2010/main">
                  <a14:imgLayer r:embed="rId2">
                    <a14:imgEffect>
                      <a14:brightnessContrast amount="50000" bright="20000" contrast="-20000"/>
                    </a14:imgEffect>
                  </a14:imgLayer>
                </a14:imgProps>
              </a:ext>
            </a:extLst>
          </a:blip>
          <a:stretch/>
        </p:blipFill>
        <p:spPr>
          <a:xfrm>
            <a:off x="731880" y="2005560"/>
            <a:ext cx="4759200" cy="2779200"/>
          </a:xfrm>
          <a:prstGeom prst="rect">
            <a:avLst/>
          </a:prstGeom>
          <a:ln cap="sq" w="38100">
            <a:solidFill>
              <a:srgbClr val="000000"/>
            </a:solidFill>
            <a:miter/>
          </a:ln>
          <a:effectLst>
            <a:outerShdw algn="tl" blurRad="50800" dir="2700000" dist="37674" rotWithShape="0">
              <a:srgbClr val="000000">
                <a:alpha val="43000"/>
              </a:srgbClr>
            </a:outerShdw>
          </a:effectLst>
          <a:scene3d>
            <a:camera prst="orthographicFront">
              <a:rot lat="0" lon="10799962" rev="10799999"/>
            </a:camera>
            <a:lightRig dir="t" rig="threePt"/>
          </a:scene3d>
        </p:spPr>
      </p:pic>
      <p:sp>
        <p:nvSpPr>
          <p:cNvPr id="140" name="CustomShape 2"/>
          <p:cNvSpPr/>
          <p:nvPr/>
        </p:nvSpPr>
        <p:spPr>
          <a:xfrm>
            <a:off x="8111160" y="6093360"/>
            <a:ext cx="575640" cy="43164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41" name="CustomShape 3"/>
          <p:cNvSpPr/>
          <p:nvPr/>
        </p:nvSpPr>
        <p:spPr>
          <a:xfrm>
            <a:off x="5652000" y="2205000"/>
            <a:ext cx="2895120" cy="2223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4a6300"/>
                </a:solidFill>
                <a:latin typeface="Times New Roman"/>
              </a:rPr>
              <a:t>Le olive mediante i frantoi vengono schiacciate e si forma una cosa simile ad una pasta</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43" name="Picture 2" descr=""/>
          <p:cNvPicPr/>
          <p:nvPr/>
        </p:nvPicPr>
        <p:blipFill>
          <a:blip r:embed="rId1"/>
          <a:stretch/>
        </p:blipFill>
        <p:spPr>
          <a:xfrm>
            <a:off x="548640" y="1340640"/>
            <a:ext cx="5150520" cy="3600000"/>
          </a:xfrm>
          <a:prstGeom prst="rect">
            <a:avLst/>
          </a:prstGeom>
          <a:ln cap="sq" w="38100">
            <a:solidFill>
              <a:srgbClr val="000000"/>
            </a:solidFill>
            <a:miter/>
          </a:ln>
          <a:effectLst>
            <a:outerShdw algn="tl" blurRad="50800" dir="2700000" dist="37674" rotWithShape="0">
              <a:srgbClr val="000000">
                <a:alpha val="43000"/>
              </a:srgbClr>
            </a:outerShdw>
          </a:effectLst>
        </p:spPr>
      </p:pic>
      <p:sp>
        <p:nvSpPr>
          <p:cNvPr id="144" name="CustomShape 2"/>
          <p:cNvSpPr/>
          <p:nvPr/>
        </p:nvSpPr>
        <p:spPr>
          <a:xfrm>
            <a:off x="8172360" y="6130800"/>
            <a:ext cx="529200" cy="43164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45" name="CustomShape 3"/>
          <p:cNvSpPr/>
          <p:nvPr/>
        </p:nvSpPr>
        <p:spPr>
          <a:xfrm>
            <a:off x="5751720" y="1802160"/>
            <a:ext cx="3240000" cy="3076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4a6300"/>
                </a:solidFill>
                <a:latin typeface="Times New Roman"/>
              </a:rPr>
              <a:t>La pasta delle olive viene mescolata continuamente.</a:t>
            </a:r>
            <a:endParaRPr b="0" lang="it-IT" sz="2800" spc="-1" strike="noStrike">
              <a:latin typeface="Arial"/>
            </a:endParaRPr>
          </a:p>
          <a:p>
            <a:pPr>
              <a:lnSpc>
                <a:spcPct val="100000"/>
              </a:lnSpc>
            </a:pPr>
            <a:endParaRPr b="0" lang="it-IT" sz="2800" spc="-1" strike="noStrike">
              <a:latin typeface="Arial"/>
            </a:endParaRPr>
          </a:p>
          <a:p>
            <a:pPr>
              <a:lnSpc>
                <a:spcPct val="100000"/>
              </a:lnSpc>
            </a:pPr>
            <a:r>
              <a:rPr b="0" lang="it-IT" sz="2800" spc="-1" strike="noStrike">
                <a:solidFill>
                  <a:srgbClr val="4a6300"/>
                </a:solidFill>
                <a:latin typeface="Times New Roman"/>
              </a:rPr>
              <a:t>In questo modo si separa l’olio dalle olive.</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pic>
        <p:nvPicPr>
          <p:cNvPr id="147" name="Picture 2" descr=""/>
          <p:cNvPicPr/>
          <p:nvPr/>
        </p:nvPicPr>
        <p:blipFill>
          <a:blip r:embed="rId1"/>
          <a:stretch/>
        </p:blipFill>
        <p:spPr>
          <a:xfrm>
            <a:off x="971640" y="764640"/>
            <a:ext cx="3878640" cy="5040360"/>
          </a:xfrm>
          <a:prstGeom prst="rect">
            <a:avLst/>
          </a:prstGeom>
          <a:ln cap="sq" w="38100">
            <a:solidFill>
              <a:srgbClr val="000000"/>
            </a:solidFill>
            <a:miter/>
          </a:ln>
          <a:effectLst>
            <a:outerShdw algn="tl" blurRad="50800" dir="2700000" dist="37674" rotWithShape="0">
              <a:srgbClr val="000000">
                <a:alpha val="43000"/>
              </a:srgbClr>
            </a:outerShdw>
          </a:effectLst>
        </p:spPr>
      </p:pic>
      <p:sp>
        <p:nvSpPr>
          <p:cNvPr id="148" name="CustomShape 2"/>
          <p:cNvSpPr/>
          <p:nvPr/>
        </p:nvSpPr>
        <p:spPr>
          <a:xfrm>
            <a:off x="7956360" y="6116760"/>
            <a:ext cx="719640" cy="359640"/>
          </a:xfrm>
          <a:prstGeom prst="actionButtonBackPrevious">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149" name="CustomShape 3"/>
          <p:cNvSpPr/>
          <p:nvPr/>
        </p:nvSpPr>
        <p:spPr>
          <a:xfrm>
            <a:off x="5157000" y="2565000"/>
            <a:ext cx="3312000" cy="94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4a6300"/>
                </a:solidFill>
                <a:latin typeface="Times New Roman"/>
              </a:rPr>
              <a:t>L’olio viene messo nelle bottiglie</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3" descr=""/>
          <p:cNvPicPr/>
          <p:nvPr/>
        </p:nvPicPr>
        <p:blipFill>
          <a:blip r:embed="rId1"/>
          <a:stretch/>
        </p:blipFill>
        <p:spPr>
          <a:xfrm rot="21228000">
            <a:off x="792720" y="585720"/>
            <a:ext cx="3550320" cy="3550320"/>
          </a:xfrm>
          <a:prstGeom prst="rect">
            <a:avLst/>
          </a:prstGeom>
          <a:ln w="0">
            <a:noFill/>
          </a:ln>
          <a:effectLst>
            <a:softEdge rad="112680"/>
          </a:effectLst>
        </p:spPr>
      </p:pic>
      <p:sp>
        <p:nvSpPr>
          <p:cNvPr id="89" name="CustomShape 1"/>
          <p:cNvSpPr/>
          <p:nvPr/>
        </p:nvSpPr>
        <p:spPr>
          <a:xfrm rot="607800">
            <a:off x="4015800" y="975960"/>
            <a:ext cx="3997800" cy="5249160"/>
          </a:xfrm>
          <a:prstGeom prst="horizontalScroll">
            <a:avLst>
              <a:gd name="adj" fmla="val 12500"/>
            </a:avLst>
          </a:prstGeom>
          <a:solidFill>
            <a:schemeClr val="bg2">
              <a:lumMod val="75000"/>
            </a:schemeClr>
          </a:solidFill>
          <a:ln>
            <a:solidFill>
              <a:schemeClr val="accent3">
                <a:lumMod val="50000"/>
              </a:schemeClr>
            </a:solidFill>
            <a:round/>
          </a:ln>
        </p:spPr>
        <p:style>
          <a:lnRef idx="2">
            <a:schemeClr val="accent1">
              <a:shade val="50000"/>
            </a:schemeClr>
          </a:lnRef>
          <a:fillRef idx="1">
            <a:schemeClr val="accent1"/>
          </a:fillRef>
          <a:effectRef idx="0">
            <a:schemeClr val="accent1"/>
          </a:effectRef>
          <a:fontRef idx="minor"/>
        </p:style>
      </p:sp>
      <p:sp>
        <p:nvSpPr>
          <p:cNvPr id="90" name="TextShape 2"/>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91" name="TextShape 3"/>
          <p:cNvSpPr txBox="1"/>
          <p:nvPr/>
        </p:nvSpPr>
        <p:spPr>
          <a:xfrm>
            <a:off x="4567680" y="116640"/>
            <a:ext cx="3744360" cy="437760"/>
          </a:xfrm>
          <a:prstGeom prst="rect">
            <a:avLst/>
          </a:prstGeom>
          <a:noFill/>
          <a:ln w="0">
            <a:noFill/>
          </a:ln>
        </p:spPr>
        <p:txBody>
          <a:bodyPr anchor="b">
            <a:noAutofit/>
          </a:bodyPr>
          <a:p>
            <a:pPr>
              <a:lnSpc>
                <a:spcPct val="100000"/>
              </a:lnSpc>
            </a:pPr>
            <a:r>
              <a:rPr b="1" lang="it-IT" sz="2400" spc="-1" strike="noStrike">
                <a:solidFill>
                  <a:srgbClr val="94c600"/>
                </a:solidFill>
                <a:latin typeface="Comic Sans MS"/>
              </a:rPr>
              <a:t>DALL’ULIVO ALL’OLIO</a:t>
            </a:r>
            <a:endParaRPr b="0" lang="it-IT" sz="2400" spc="-1" strike="noStrike">
              <a:solidFill>
                <a:srgbClr val="000000"/>
              </a:solidFill>
              <a:latin typeface="Century Gothic"/>
            </a:endParaRPr>
          </a:p>
        </p:txBody>
      </p:sp>
      <p:sp>
        <p:nvSpPr>
          <p:cNvPr id="92" name="CustomShape 4"/>
          <p:cNvSpPr/>
          <p:nvPr/>
        </p:nvSpPr>
        <p:spPr>
          <a:xfrm rot="603600">
            <a:off x="4422960" y="1398240"/>
            <a:ext cx="3396240" cy="4227480"/>
          </a:xfrm>
          <a:prstGeom prst="rect">
            <a:avLst/>
          </a:prstGeom>
          <a:noFill/>
          <a:ln w="0">
            <a:noFill/>
          </a:ln>
        </p:spPr>
        <p:style>
          <a:lnRef idx="0"/>
          <a:fillRef idx="0"/>
          <a:effectRef idx="0"/>
          <a:fontRef idx="minor"/>
        </p:style>
        <p:txBody>
          <a:bodyPr lIns="90000" rIns="90000" tIns="45000" bIns="45000">
            <a:spAutoFit/>
          </a:bodyPr>
          <a:p>
            <a:pPr algn="ctr">
              <a:lnSpc>
                <a:spcPct val="150000"/>
              </a:lnSpc>
            </a:pPr>
            <a:r>
              <a:rPr b="0" i="1" lang="it-IT" sz="1600" spc="-1" strike="noStrike">
                <a:solidFill>
                  <a:srgbClr val="000000"/>
                </a:solidFill>
                <a:latin typeface="Comic Sans MS"/>
              </a:rPr>
              <a:t>Oh, i bei rami d’ulivo! Chi ne vuole?</a:t>
            </a:r>
            <a:endParaRPr b="0" lang="it-IT" sz="1600" spc="-1" strike="noStrike">
              <a:latin typeface="Arial"/>
            </a:endParaRPr>
          </a:p>
          <a:p>
            <a:pPr algn="ctr">
              <a:lnSpc>
                <a:spcPct val="150000"/>
              </a:lnSpc>
            </a:pPr>
            <a:r>
              <a:rPr b="0" i="1" lang="it-IT" sz="1600" spc="-1" strike="noStrike">
                <a:solidFill>
                  <a:srgbClr val="000000"/>
                </a:solidFill>
                <a:latin typeface="Comic Sans MS"/>
              </a:rPr>
              <a:t>Son benedetti, li ha baciati il sole</a:t>
            </a:r>
            <a:endParaRPr b="0" lang="it-IT" sz="1600" spc="-1" strike="noStrike">
              <a:latin typeface="Arial"/>
            </a:endParaRPr>
          </a:p>
          <a:p>
            <a:pPr algn="ctr">
              <a:lnSpc>
                <a:spcPct val="150000"/>
              </a:lnSpc>
            </a:pPr>
            <a:r>
              <a:rPr b="0" i="1" lang="it-IT" sz="1600" spc="-1" strike="noStrike">
                <a:solidFill>
                  <a:srgbClr val="000000"/>
                </a:solidFill>
                <a:latin typeface="Comic Sans MS"/>
              </a:rPr>
              <a:t>In queste foglioline tenerelle vi sono scritte tante cose belle.</a:t>
            </a:r>
            <a:endParaRPr b="0" lang="it-IT" sz="1600" spc="-1" strike="noStrike">
              <a:latin typeface="Arial"/>
            </a:endParaRPr>
          </a:p>
          <a:p>
            <a:pPr algn="ctr">
              <a:lnSpc>
                <a:spcPct val="150000"/>
              </a:lnSpc>
            </a:pPr>
            <a:r>
              <a:rPr b="0" i="1" lang="it-IT" sz="1600" spc="-1" strike="noStrike">
                <a:solidFill>
                  <a:srgbClr val="000000"/>
                </a:solidFill>
                <a:latin typeface="Comic Sans MS"/>
              </a:rPr>
              <a:t>Sull’uscio, alla finestra, accanto al letto </a:t>
            </a:r>
            <a:endParaRPr b="0" lang="it-IT" sz="1600" spc="-1" strike="noStrike">
              <a:latin typeface="Arial"/>
            </a:endParaRPr>
          </a:p>
          <a:p>
            <a:pPr algn="ctr">
              <a:lnSpc>
                <a:spcPct val="150000"/>
              </a:lnSpc>
            </a:pPr>
            <a:r>
              <a:rPr b="0" i="1" lang="it-IT" sz="1600" spc="-1" strike="noStrike">
                <a:solidFill>
                  <a:srgbClr val="000000"/>
                </a:solidFill>
                <a:latin typeface="Comic Sans MS"/>
              </a:rPr>
              <a:t>Metteteci l’ulivo benedetto!</a:t>
            </a:r>
            <a:endParaRPr b="0" lang="it-IT" sz="1600" spc="-1" strike="noStrike">
              <a:latin typeface="Arial"/>
            </a:endParaRPr>
          </a:p>
          <a:p>
            <a:pPr algn="ctr">
              <a:lnSpc>
                <a:spcPct val="150000"/>
              </a:lnSpc>
            </a:pPr>
            <a:r>
              <a:rPr b="0" i="1" lang="it-IT" sz="1600" spc="-1" strike="noStrike">
                <a:solidFill>
                  <a:srgbClr val="000000"/>
                </a:solidFill>
                <a:latin typeface="Comic Sans MS"/>
              </a:rPr>
              <a:t>Come la luce e le stelle serene: </a:t>
            </a:r>
            <a:endParaRPr b="0" lang="it-IT" sz="1600" spc="-1" strike="noStrike">
              <a:latin typeface="Arial"/>
            </a:endParaRPr>
          </a:p>
          <a:p>
            <a:pPr algn="ctr">
              <a:lnSpc>
                <a:spcPct val="150000"/>
              </a:lnSpc>
            </a:pPr>
            <a:r>
              <a:rPr b="0" i="1" lang="it-IT" sz="1600" spc="-1" strike="noStrike">
                <a:solidFill>
                  <a:srgbClr val="000000"/>
                </a:solidFill>
                <a:latin typeface="Comic Sans MS"/>
              </a:rPr>
              <a:t>Un po’ di pace ci fa tanto bene</a:t>
            </a:r>
            <a:endParaRPr b="0" lang="it-IT" sz="1600" spc="-1" strike="noStrike">
              <a:latin typeface="Arial"/>
            </a:endParaRPr>
          </a:p>
          <a:p>
            <a:pPr algn="ctr">
              <a:lnSpc>
                <a:spcPct val="100000"/>
              </a:lnSpc>
            </a:pPr>
            <a:endParaRPr b="0" lang="it-IT" sz="1600" spc="-1" strike="noStrike">
              <a:latin typeface="Arial"/>
            </a:endParaRPr>
          </a:p>
          <a:p>
            <a:pPr algn="r">
              <a:lnSpc>
                <a:spcPct val="100000"/>
              </a:lnSpc>
            </a:pPr>
            <a:r>
              <a:rPr b="0" i="1" lang="it-IT" sz="1600" spc="-1" strike="noStrike">
                <a:solidFill>
                  <a:srgbClr val="000000"/>
                </a:solidFill>
                <a:latin typeface="Comic Sans MS"/>
              </a:rPr>
              <a:t>Giovanni Pascoli</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94" name="CustomShape 2"/>
          <p:cNvSpPr/>
          <p:nvPr/>
        </p:nvSpPr>
        <p:spPr>
          <a:xfrm>
            <a:off x="611640" y="3717000"/>
            <a:ext cx="7200360" cy="2284920"/>
          </a:xfrm>
          <a:prstGeom prst="rect">
            <a:avLst/>
          </a:prstGeom>
          <a:noFill/>
          <a:ln w="0">
            <a:noFill/>
          </a:ln>
        </p:spPr>
        <p:style>
          <a:lnRef idx="0"/>
          <a:fillRef idx="0"/>
          <a:effectRef idx="0"/>
          <a:fontRef idx="minor"/>
        </p:style>
        <p:txBody>
          <a:bodyPr lIns="90000" rIns="90000" tIns="45000" bIns="45000">
            <a:spAutoFit/>
          </a:bodyPr>
          <a:p>
            <a:pPr marL="343080" indent="-342720">
              <a:lnSpc>
                <a:spcPct val="150000"/>
              </a:lnSpc>
              <a:buClr>
                <a:srgbClr val="ff0000"/>
              </a:buClr>
              <a:buFont typeface="Century Gothic"/>
              <a:buAutoNum type="arabicPeriod"/>
            </a:pPr>
            <a:r>
              <a:rPr b="1" lang="it-IT" sz="2400" spc="-1" strike="noStrike">
                <a:solidFill>
                  <a:srgbClr val="ff0000"/>
                </a:solidFill>
                <a:latin typeface="Comic Sans MS"/>
              </a:rPr>
              <a:t>Origini della pianta dell’ulivo</a:t>
            </a:r>
            <a:endParaRPr b="0" lang="it-IT" sz="2400" spc="-1" strike="noStrike">
              <a:latin typeface="Arial"/>
            </a:endParaRPr>
          </a:p>
          <a:p>
            <a:pPr marL="343080" indent="-342720">
              <a:lnSpc>
                <a:spcPct val="150000"/>
              </a:lnSpc>
              <a:buClr>
                <a:srgbClr val="6c6f4c"/>
              </a:buClr>
              <a:buFont typeface="Century Gothic"/>
              <a:buAutoNum type="arabicPeriod"/>
            </a:pPr>
            <a:r>
              <a:rPr b="1" lang="it-IT" sz="2400" spc="-1" strike="noStrike">
                <a:solidFill>
                  <a:srgbClr val="6c6f4c"/>
                </a:solidFill>
                <a:latin typeface="Comic Sans MS"/>
              </a:rPr>
              <a:t>Caratteristiche della pianta dell’ulivo</a:t>
            </a:r>
            <a:endParaRPr b="0" lang="it-IT" sz="2400" spc="-1" strike="noStrike">
              <a:latin typeface="Arial"/>
            </a:endParaRPr>
          </a:p>
          <a:p>
            <a:pPr marL="343080" indent="-342720">
              <a:lnSpc>
                <a:spcPct val="150000"/>
              </a:lnSpc>
              <a:buClr>
                <a:srgbClr val="8f5201"/>
              </a:buClr>
              <a:buFont typeface="Century Gothic"/>
              <a:buAutoNum type="arabicPeriod"/>
            </a:pPr>
            <a:r>
              <a:rPr b="1" lang="it-IT" sz="2400" spc="-1" strike="noStrike">
                <a:solidFill>
                  <a:srgbClr val="8f5201"/>
                </a:solidFill>
                <a:latin typeface="Comic Sans MS"/>
              </a:rPr>
              <a:t>Tecniche per trasformare l’oliva in olio</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pic>
        <p:nvPicPr>
          <p:cNvPr id="95" name="Picture 2" descr=""/>
          <p:cNvPicPr/>
          <p:nvPr/>
        </p:nvPicPr>
        <p:blipFill>
          <a:blip r:embed="rId1"/>
          <a:stretch/>
        </p:blipFill>
        <p:spPr>
          <a:xfrm>
            <a:off x="4356000" y="476640"/>
            <a:ext cx="4104000" cy="3004560"/>
          </a:xfrm>
          <a:prstGeom prst="rect">
            <a:avLst/>
          </a:prstGeom>
          <a:ln w="0">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Picture 2" descr=""/>
          <p:cNvPicPr/>
          <p:nvPr/>
        </p:nvPicPr>
        <p:blipFill>
          <a:blip r:embed="rId1"/>
          <a:stretch/>
        </p:blipFill>
        <p:spPr>
          <a:xfrm>
            <a:off x="5076000" y="1064880"/>
            <a:ext cx="3363480" cy="2527560"/>
          </a:xfrm>
          <a:prstGeom prst="rect">
            <a:avLst/>
          </a:prstGeom>
          <a:ln w="0">
            <a:noFill/>
          </a:ln>
          <a:effectLst>
            <a:softEdge rad="112680"/>
          </a:effectLst>
        </p:spPr>
      </p:pic>
      <p:sp>
        <p:nvSpPr>
          <p:cNvPr id="97" name="TextShape 1"/>
          <p:cNvSpPr txBox="1"/>
          <p:nvPr/>
        </p:nvSpPr>
        <p:spPr>
          <a:xfrm>
            <a:off x="4068000" y="606672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98" name="CustomShape 2"/>
          <p:cNvSpPr/>
          <p:nvPr/>
        </p:nvSpPr>
        <p:spPr>
          <a:xfrm>
            <a:off x="552960" y="748440"/>
            <a:ext cx="5493600" cy="577800"/>
          </a:xfrm>
          <a:prstGeom prst="rect">
            <a:avLst/>
          </a:prstGeom>
          <a:solidFill>
            <a:schemeClr val="accent1">
              <a:lumMod val="20000"/>
              <a:lumOff val="80000"/>
            </a:schemeClr>
          </a:solidFill>
          <a:ln w="0">
            <a:noFill/>
          </a:ln>
          <a:effectLst>
            <a:glow rad="101520">
              <a:srgbClr val="94c600">
                <a:alpha val="40000"/>
              </a:srgbClr>
            </a:glow>
          </a:effectLst>
        </p:spPr>
        <p:style>
          <a:lnRef idx="0"/>
          <a:fillRef idx="0"/>
          <a:effectRef idx="0"/>
          <a:fontRef idx="minor"/>
        </p:style>
        <p:txBody>
          <a:bodyPr wrap="none" lIns="90000" rIns="90000" tIns="45000" bIns="45000">
            <a:spAutoFit/>
          </a:bodyPr>
          <a:p>
            <a:pPr algn="ctr">
              <a:lnSpc>
                <a:spcPct val="100000"/>
              </a:lnSpc>
            </a:pPr>
            <a:r>
              <a:rPr b="0" lang="it-IT" sz="3200" spc="-1" strike="noStrike">
                <a:solidFill>
                  <a:srgbClr val="6f9500"/>
                </a:solidFill>
                <a:latin typeface="Comic Sans MS"/>
              </a:rPr>
              <a:t>Origini della pianta dell’ulivo</a:t>
            </a:r>
            <a:endParaRPr b="0" lang="it-IT" sz="3200" spc="-1" strike="noStrike">
              <a:latin typeface="Arial"/>
            </a:endParaRPr>
          </a:p>
        </p:txBody>
      </p:sp>
      <p:sp>
        <p:nvSpPr>
          <p:cNvPr id="99" name="CustomShape 3"/>
          <p:cNvSpPr/>
          <p:nvPr/>
        </p:nvSpPr>
        <p:spPr>
          <a:xfrm>
            <a:off x="827640" y="1384200"/>
            <a:ext cx="4248000" cy="50281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endParaRPr b="0" lang="it-IT" sz="1800" spc="-1" strike="noStrike">
              <a:latin typeface="Arial"/>
            </a:endParaRPr>
          </a:p>
          <a:p>
            <a:pPr algn="just">
              <a:lnSpc>
                <a:spcPct val="100000"/>
              </a:lnSpc>
            </a:pPr>
            <a:r>
              <a:rPr b="0" lang="it-IT" sz="1800" spc="-1" strike="noStrike">
                <a:solidFill>
                  <a:srgbClr val="2e3e00"/>
                </a:solidFill>
                <a:latin typeface="Times New Roman"/>
              </a:rPr>
              <a:t>L’olivo è originario dell’Asia Minore e ha avuto una grande importanza per i popoli di tanto tempo fa perché serviva come: alimento, medicinale, cosmetico per il trucco, per l’illuminazione.</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2e3e00"/>
                </a:solidFill>
                <a:latin typeface="Times New Roman"/>
              </a:rPr>
              <a:t>Gli Ebrei, i Fenici e i Greci furono grandi coltivatori e usavano e vendevano la pianta dell’ulivo.</a:t>
            </a:r>
            <a:endParaRPr b="0" lang="it-IT" sz="1800" spc="-1" strike="noStrike">
              <a:latin typeface="Arial"/>
            </a:endParaRPr>
          </a:p>
          <a:p>
            <a:pPr algn="just">
              <a:lnSpc>
                <a:spcPct val="100000"/>
              </a:lnSpc>
            </a:pPr>
            <a:r>
              <a:rPr b="0" lang="it-IT" sz="1800" spc="-1" strike="noStrike">
                <a:solidFill>
                  <a:srgbClr val="2e3e00"/>
                </a:solidFill>
                <a:latin typeface="Times New Roman"/>
              </a:rPr>
              <a:t>Ai Greci piaceva tanto l’olivo e se qualcuno lo rompeva era punito. Tanto tempo fa gli uomini pensavano che l’ulivo era stato creato dalla Dea Minerva che lo fece germogliare sul punto più alto di Atene che si chiama Acropoli.</a:t>
            </a:r>
            <a:endParaRPr b="0" lang="it-IT" sz="1800" spc="-1" strike="noStrike">
              <a:latin typeface="Arial"/>
            </a:endParaRPr>
          </a:p>
          <a:p>
            <a:pPr algn="just">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101" name="CustomShape 2"/>
          <p:cNvSpPr/>
          <p:nvPr/>
        </p:nvSpPr>
        <p:spPr>
          <a:xfrm>
            <a:off x="899640" y="764640"/>
            <a:ext cx="3653640" cy="4969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000" spc="-1" strike="noStrike">
                <a:solidFill>
                  <a:srgbClr val="2e3e00"/>
                </a:solidFill>
                <a:latin typeface="Times New Roman"/>
              </a:rPr>
              <a:t>Il grande poeta Omero nel suo libro chiamato «Odissea» racconta che il letto di Ulisse e Penelope era stato costruito scavando nel tronco dell’albero di ulivo, perché l’ulivo era simbolo di unione.</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2e3e00"/>
                </a:solidFill>
                <a:latin typeface="Times New Roman"/>
              </a:rPr>
              <a:t>Gli antichi romani facevano con i rami di ulivo le corone che servivano a premiare i cittadini più bravi. </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2e3e00"/>
                </a:solidFill>
                <a:latin typeface="Times New Roman"/>
              </a:rPr>
              <a:t>Nella Religione Cristiana la pianta dell’ulivo è Simbolo di Pace. </a:t>
            </a:r>
            <a:endParaRPr b="0" lang="it-IT" sz="2000" spc="-1" strike="noStrike">
              <a:latin typeface="Arial"/>
            </a:endParaRPr>
          </a:p>
        </p:txBody>
      </p:sp>
      <p:pic>
        <p:nvPicPr>
          <p:cNvPr id="102" name="Picture 3" descr=""/>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Lst>
          </a:blip>
          <a:srcRect l="0" t="15325" r="0" b="23377"/>
          <a:stretch/>
        </p:blipFill>
        <p:spPr>
          <a:xfrm>
            <a:off x="4579560" y="1379520"/>
            <a:ext cx="3853800" cy="3561840"/>
          </a:xfrm>
          <a:prstGeom prst="rect">
            <a:avLst/>
          </a:prstGeom>
          <a:ln w="0">
            <a:noFill/>
          </a:ln>
          <a:effectLst>
            <a:softEdge rad="112680"/>
          </a:effectLst>
        </p:spPr>
      </p:pic>
      <p:pic>
        <p:nvPicPr>
          <p:cNvPr id="103" name="Picture 4" descr=""/>
          <p:cNvPicPr/>
          <p:nvPr/>
        </p:nvPicPr>
        <p:blipFill>
          <a:blip r:embed="rId3"/>
          <a:stretch/>
        </p:blipFill>
        <p:spPr>
          <a:xfrm>
            <a:off x="8089560" y="6021360"/>
            <a:ext cx="566280" cy="456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105" name="CustomShape 2"/>
          <p:cNvSpPr/>
          <p:nvPr/>
        </p:nvSpPr>
        <p:spPr>
          <a:xfrm>
            <a:off x="899640" y="908640"/>
            <a:ext cx="7387920" cy="577800"/>
          </a:xfrm>
          <a:prstGeom prst="rect">
            <a:avLst/>
          </a:prstGeom>
          <a:solidFill>
            <a:schemeClr val="accent1">
              <a:lumMod val="20000"/>
              <a:lumOff val="80000"/>
            </a:schemeClr>
          </a:solidFill>
          <a:ln w="0">
            <a:noFill/>
          </a:ln>
          <a:effectLst>
            <a:glow rad="101520">
              <a:srgbClr val="94c600">
                <a:alpha val="40000"/>
              </a:srgbClr>
            </a:glow>
          </a:effectLst>
        </p:spPr>
        <p:style>
          <a:lnRef idx="0"/>
          <a:fillRef idx="0"/>
          <a:effectRef idx="0"/>
          <a:fontRef idx="minor"/>
        </p:style>
        <p:txBody>
          <a:bodyPr lIns="90000" rIns="90000" tIns="45000" bIns="45000">
            <a:spAutoFit/>
          </a:bodyPr>
          <a:p>
            <a:pPr algn="ctr">
              <a:lnSpc>
                <a:spcPct val="100000"/>
              </a:lnSpc>
            </a:pPr>
            <a:r>
              <a:rPr b="0" lang="it-IT" sz="3200" spc="-1" strike="noStrike">
                <a:solidFill>
                  <a:srgbClr val="6f9500"/>
                </a:solidFill>
                <a:latin typeface="Comic Sans MS"/>
              </a:rPr>
              <a:t>Caratteristiche della pianta dell’ ulivo</a:t>
            </a:r>
            <a:endParaRPr b="0" lang="it-IT" sz="3200" spc="-1" strike="noStrike">
              <a:latin typeface="Arial"/>
            </a:endParaRPr>
          </a:p>
        </p:txBody>
      </p:sp>
      <p:pic>
        <p:nvPicPr>
          <p:cNvPr id="106" name="Picture 2" descr=""/>
          <p:cNvPicPr/>
          <p:nvPr/>
        </p:nvPicPr>
        <p:blipFill>
          <a:blip r:embed="rId1"/>
          <a:stretch/>
        </p:blipFill>
        <p:spPr>
          <a:xfrm>
            <a:off x="4860000" y="2205000"/>
            <a:ext cx="3640680" cy="2736000"/>
          </a:xfrm>
          <a:prstGeom prst="rect">
            <a:avLst/>
          </a:prstGeom>
          <a:ln w="0">
            <a:noFill/>
          </a:ln>
          <a:effectLst>
            <a:softEdge rad="112680"/>
          </a:effectLst>
        </p:spPr>
      </p:pic>
      <p:sp>
        <p:nvSpPr>
          <p:cNvPr id="107" name="CustomShape 3"/>
          <p:cNvSpPr/>
          <p:nvPr/>
        </p:nvSpPr>
        <p:spPr>
          <a:xfrm>
            <a:off x="899640" y="1700640"/>
            <a:ext cx="3672000" cy="4032000"/>
          </a:xfrm>
          <a:prstGeom prst="round2DiagRect">
            <a:avLst>
              <a:gd name="adj1" fmla="val 16667"/>
              <a:gd name="adj2" fmla="val 0"/>
            </a:avLst>
          </a:prstGeom>
          <a:gradFill rotWithShape="0">
            <a:gsLst>
              <a:gs pos="0">
                <a:srgbClr val="ffc5a5">
                  <a:alpha val="0"/>
                </a:srgbClr>
              </a:gs>
              <a:gs pos="100000">
                <a:srgbClr val="ffdac6"/>
              </a:gs>
            </a:gsLst>
            <a:lin ang="13500000"/>
          </a:gradFill>
          <a:ln>
            <a:solidFill>
              <a:srgbClr val="fea022"/>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1" lang="it-IT" sz="2000" spc="-1" strike="noStrike">
                <a:solidFill>
                  <a:srgbClr val="4a6300"/>
                </a:solidFill>
                <a:latin typeface="Times New Roman"/>
              </a:rPr>
              <a:t>Carta d’Identità dell’Ulivo</a:t>
            </a:r>
            <a:endParaRPr b="0" lang="it-IT" sz="2000" spc="-1" strike="noStrike">
              <a:latin typeface="Arial"/>
            </a:endParaRPr>
          </a:p>
          <a:p>
            <a:pPr algn="ctr">
              <a:lnSpc>
                <a:spcPct val="100000"/>
              </a:lnSpc>
            </a:pPr>
            <a:endParaRPr b="0" lang="it-IT" sz="2000" spc="-1" strike="noStrike">
              <a:latin typeface="Arial"/>
            </a:endParaRPr>
          </a:p>
          <a:p>
            <a:pPr>
              <a:lnSpc>
                <a:spcPct val="100000"/>
              </a:lnSpc>
            </a:pPr>
            <a:r>
              <a:rPr b="1" lang="it-IT" sz="1800" spc="-1" strike="noStrike">
                <a:solidFill>
                  <a:srgbClr val="4a6300"/>
                </a:solidFill>
                <a:latin typeface="Times New Roman"/>
              </a:rPr>
              <a:t>NOME</a:t>
            </a:r>
            <a:r>
              <a:rPr b="0" lang="it-IT" sz="1800" spc="-1" strike="noStrike">
                <a:solidFill>
                  <a:srgbClr val="4a6300"/>
                </a:solidFill>
                <a:latin typeface="Times New Roman"/>
              </a:rPr>
              <a:t>: Ulivo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4a6300"/>
                </a:solidFill>
                <a:latin typeface="Times New Roman"/>
              </a:rPr>
              <a:t>CARATTERISTICHE</a:t>
            </a:r>
            <a:r>
              <a:rPr b="0" lang="it-IT" sz="1800" spc="-1" strike="noStrike">
                <a:solidFill>
                  <a:srgbClr val="4a6300"/>
                </a:solidFill>
                <a:latin typeface="Times New Roman"/>
              </a:rPr>
              <a:t>: pianta che si adatta a terreni aridi e preferisce clima temperato caldo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4a6300"/>
                </a:solidFill>
                <a:latin typeface="Times New Roman"/>
              </a:rPr>
              <a:t>FRUTTO: </a:t>
            </a:r>
            <a:r>
              <a:rPr b="0" lang="it-IT" sz="1800" spc="-1" strike="noStrike">
                <a:solidFill>
                  <a:srgbClr val="4a6300"/>
                </a:solidFill>
                <a:latin typeface="Times New Roman"/>
              </a:rPr>
              <a:t>Oliva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109" name="CustomShape 2"/>
          <p:cNvSpPr/>
          <p:nvPr/>
        </p:nvSpPr>
        <p:spPr>
          <a:xfrm>
            <a:off x="827640" y="749880"/>
            <a:ext cx="7411320" cy="3382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it-IT" sz="2400" spc="-1" strike="noStrike">
                <a:solidFill>
                  <a:srgbClr val="4a6300"/>
                </a:solidFill>
                <a:latin typeface="Times New Roman"/>
              </a:rPr>
              <a:t>L’Ulivo è una pianta da frutto sempreverde; </a:t>
            </a:r>
            <a:endParaRPr b="0" lang="it-IT" sz="2400" spc="-1" strike="noStrike">
              <a:latin typeface="Arial"/>
            </a:endParaRPr>
          </a:p>
          <a:p>
            <a:pPr>
              <a:lnSpc>
                <a:spcPct val="100000"/>
              </a:lnSpc>
            </a:pPr>
            <a:r>
              <a:rPr b="0" lang="it-IT" sz="2400" spc="-1" strike="noStrike">
                <a:solidFill>
                  <a:srgbClr val="4a6300"/>
                </a:solidFill>
                <a:latin typeface="Times New Roman"/>
              </a:rPr>
              <a:t>Cresce sulle colline dove c’è il sole e vive moltissimi anni. </a:t>
            </a:r>
            <a:endParaRPr b="0" lang="it-IT" sz="2400" spc="-1" strike="noStrike">
              <a:latin typeface="Arial"/>
            </a:endParaRPr>
          </a:p>
          <a:p>
            <a:pPr>
              <a:lnSpc>
                <a:spcPct val="100000"/>
              </a:lnSpc>
            </a:pPr>
            <a:endParaRPr b="0" lang="it-IT" sz="2400" spc="-1" strike="noStrike">
              <a:latin typeface="Arial"/>
            </a:endParaRPr>
          </a:p>
          <a:p>
            <a:pPr>
              <a:lnSpc>
                <a:spcPct val="100000"/>
              </a:lnSpc>
            </a:pPr>
            <a:r>
              <a:rPr b="0" lang="it-IT" sz="2400" spc="-1" strike="noStrike">
                <a:solidFill>
                  <a:srgbClr val="4a6300"/>
                </a:solidFill>
                <a:latin typeface="Times New Roman"/>
              </a:rPr>
              <a:t>Ha un tronco pieno di nodi che diventa grigio con il passare degli anni.</a:t>
            </a:r>
            <a:endParaRPr b="0" lang="it-IT" sz="2400" spc="-1" strike="noStrike">
              <a:latin typeface="Arial"/>
            </a:endParaRPr>
          </a:p>
          <a:p>
            <a:pPr>
              <a:lnSpc>
                <a:spcPct val="100000"/>
              </a:lnSpc>
            </a:pPr>
            <a:r>
              <a:rPr b="0" lang="it-IT" sz="2400" spc="-1" strike="noStrike">
                <a:solidFill>
                  <a:srgbClr val="4a6300"/>
                </a:solidFill>
                <a:latin typeface="Times New Roman"/>
              </a:rPr>
              <a:t>Le foglie dell’ulivo hanno la forma della punta di una lancia; </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pic>
        <p:nvPicPr>
          <p:cNvPr id="110" name="Picture 2" descr=""/>
          <p:cNvPicPr/>
          <p:nvPr/>
        </p:nvPicPr>
        <p:blipFill>
          <a:blip r:embed="rId1"/>
          <a:stretch/>
        </p:blipFill>
        <p:spPr>
          <a:xfrm>
            <a:off x="899640" y="3429000"/>
            <a:ext cx="4968360" cy="2633760"/>
          </a:xfrm>
          <a:prstGeom prst="rect">
            <a:avLst/>
          </a:prstGeom>
          <a:ln w="0">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Picture 3" descr=""/>
          <p:cNvPicPr/>
          <p:nvPr/>
        </p:nvPicPr>
        <p:blipFill>
          <a:blip r:embed="rId1"/>
          <a:stretch/>
        </p:blipFill>
        <p:spPr>
          <a:xfrm>
            <a:off x="3348000" y="4180320"/>
            <a:ext cx="2610720" cy="2375280"/>
          </a:xfrm>
          <a:prstGeom prst="rect">
            <a:avLst/>
          </a:prstGeom>
          <a:ln w="0">
            <a:noFill/>
          </a:ln>
          <a:effectLst>
            <a:softEdge rad="112680"/>
          </a:effectLst>
        </p:spPr>
      </p:pic>
      <p:pic>
        <p:nvPicPr>
          <p:cNvPr id="112" name="Picture 2" descr=""/>
          <p:cNvPicPr/>
          <p:nvPr/>
        </p:nvPicPr>
        <p:blipFill>
          <a:blip r:embed="rId2"/>
          <a:stretch/>
        </p:blipFill>
        <p:spPr>
          <a:xfrm>
            <a:off x="2965680" y="1049760"/>
            <a:ext cx="2993040" cy="2241720"/>
          </a:xfrm>
          <a:prstGeom prst="rect">
            <a:avLst/>
          </a:prstGeom>
          <a:ln w="0">
            <a:noFill/>
          </a:ln>
          <a:effectLst>
            <a:softEdge rad="112680"/>
          </a:effectLst>
        </p:spPr>
      </p:pic>
      <p:sp>
        <p:nvSpPr>
          <p:cNvPr id="113"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114" name="CustomShape 2"/>
          <p:cNvSpPr/>
          <p:nvPr/>
        </p:nvSpPr>
        <p:spPr>
          <a:xfrm>
            <a:off x="983880" y="764640"/>
            <a:ext cx="7272360" cy="3656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it-IT" sz="1800" spc="-1" strike="noStrike">
                <a:solidFill>
                  <a:srgbClr val="4a6300"/>
                </a:solidFill>
                <a:latin typeface="Times New Roman"/>
              </a:rPr>
              <a:t>Il fiore dell’olivo si chiama </a:t>
            </a:r>
            <a:r>
              <a:rPr b="1" lang="it-IT" sz="1800" spc="-1" strike="noStrike">
                <a:solidFill>
                  <a:srgbClr val="4a6300"/>
                </a:solidFill>
                <a:latin typeface="Times New Roman"/>
              </a:rPr>
              <a:t>Mignola</a:t>
            </a:r>
            <a:r>
              <a:rPr b="0" lang="it-IT" sz="1800" spc="-1" strike="noStrike">
                <a:solidFill>
                  <a:srgbClr val="4a6300"/>
                </a:solidFill>
                <a:latin typeface="Times New Roman"/>
              </a:rPr>
              <a:t>: è piccolo, di color bianco.</a:t>
            </a: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0" lang="it-IT" sz="1800" spc="-1" strike="noStrike">
                <a:solidFill>
                  <a:srgbClr val="4a6300"/>
                </a:solidFill>
                <a:latin typeface="Times New Roman"/>
              </a:rPr>
              <a:t>Il frutto dell’olivo si chiama </a:t>
            </a:r>
            <a:r>
              <a:rPr b="1" lang="it-IT" sz="1800" spc="-1" strike="noStrike">
                <a:solidFill>
                  <a:srgbClr val="4a6300"/>
                </a:solidFill>
                <a:latin typeface="Times New Roman"/>
              </a:rPr>
              <a:t>Oliva</a:t>
            </a:r>
            <a:r>
              <a:rPr b="0" lang="it-IT" sz="1800" spc="-1" strike="noStrike">
                <a:solidFill>
                  <a:srgbClr val="4a6300"/>
                </a:solidFill>
                <a:latin typeface="Times New Roman"/>
              </a:rPr>
              <a:t>. </a:t>
            </a:r>
            <a:endParaRPr b="0" lang="it-IT" sz="1800" spc="-1" strike="noStrike">
              <a:latin typeface="Arial"/>
            </a:endParaRPr>
          </a:p>
          <a:p>
            <a:pPr algn="ctr">
              <a:lnSpc>
                <a:spcPct val="100000"/>
              </a:lnSpc>
            </a:pPr>
            <a:r>
              <a:rPr b="0" lang="it-IT" sz="1800" spc="-1" strike="noStrike">
                <a:solidFill>
                  <a:srgbClr val="4a6300"/>
                </a:solidFill>
                <a:latin typeface="Times New Roman"/>
              </a:rPr>
              <a:t>È di forma ovale, ha un nocciolo e una buona polpa ricca. </a:t>
            </a:r>
            <a:endParaRPr b="0" lang="it-IT" sz="1800" spc="-1" strike="noStrike">
              <a:latin typeface="Arial"/>
            </a:endParaRPr>
          </a:p>
          <a:p>
            <a:pPr algn="ctr">
              <a:lnSpc>
                <a:spcPct val="100000"/>
              </a:lnSpc>
            </a:pPr>
            <a:r>
              <a:rPr b="0" lang="it-IT" sz="1800" spc="-1" strike="noStrike">
                <a:solidFill>
                  <a:srgbClr val="4a6300"/>
                </a:solidFill>
                <a:latin typeface="Times New Roman"/>
              </a:rPr>
              <a:t>L’oliva prima è di colore verde poi, crescendo, diventa</a:t>
            </a:r>
            <a:endParaRPr b="0" lang="it-IT" sz="1800" spc="-1" strike="noStrike">
              <a:latin typeface="Arial"/>
            </a:endParaRPr>
          </a:p>
          <a:p>
            <a:pPr algn="ctr">
              <a:lnSpc>
                <a:spcPct val="100000"/>
              </a:lnSpc>
            </a:pPr>
            <a:r>
              <a:rPr b="0" lang="it-IT" sz="1800" spc="-1" strike="noStrike">
                <a:solidFill>
                  <a:srgbClr val="4a6300"/>
                </a:solidFill>
                <a:latin typeface="Times New Roman"/>
              </a:rPr>
              <a:t>viola</a:t>
            </a:r>
            <a:endParaRPr b="0" lang="it-IT" sz="1800" spc="-1" strike="noStrike">
              <a:latin typeface="Arial"/>
            </a:endParaRPr>
          </a:p>
        </p:txBody>
      </p:sp>
      <p:pic>
        <p:nvPicPr>
          <p:cNvPr id="115" name="Picture 2" descr=""/>
          <p:cNvPicPr/>
          <p:nvPr/>
        </p:nvPicPr>
        <p:blipFill>
          <a:blip r:embed="rId3"/>
          <a:stretch/>
        </p:blipFill>
        <p:spPr>
          <a:xfrm>
            <a:off x="8208360" y="6103080"/>
            <a:ext cx="523440" cy="493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641480" y="5852160"/>
            <a:ext cx="3501720" cy="364680"/>
          </a:xfrm>
          <a:prstGeom prst="rect">
            <a:avLst/>
          </a:prstGeom>
          <a:noFill/>
          <a:ln w="0">
            <a:noFill/>
          </a:ln>
        </p:spPr>
        <p:txBody>
          <a:bodyPr anchor="ctr">
            <a:noAutofit/>
          </a:bodyPr>
          <a:p>
            <a:pPr algn="r">
              <a:lnSpc>
                <a:spcPct val="100000"/>
              </a:lnSpc>
            </a:pPr>
            <a:r>
              <a:rPr b="0" lang="it-IT" sz="1200" spc="-1" strike="noStrike">
                <a:solidFill>
                  <a:srgbClr val="94c600"/>
                </a:solidFill>
                <a:latin typeface="Century Gothic"/>
              </a:rPr>
              <a:t>Ares  VB </a:t>
            </a:r>
            <a:endParaRPr b="0" lang="it-IT" sz="1200" spc="-1" strike="noStrike">
              <a:latin typeface="Times New Roman"/>
            </a:endParaRPr>
          </a:p>
        </p:txBody>
      </p:sp>
      <p:sp>
        <p:nvSpPr>
          <p:cNvPr id="117" name="CustomShape 2"/>
          <p:cNvSpPr/>
          <p:nvPr/>
        </p:nvSpPr>
        <p:spPr>
          <a:xfrm>
            <a:off x="2339640" y="2545920"/>
            <a:ext cx="4752000" cy="3107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it-IT" sz="1800" spc="-1" strike="noStrike">
                <a:solidFill>
                  <a:srgbClr val="bf4d00"/>
                </a:solidFill>
                <a:latin typeface="Comic Sans MS"/>
              </a:rPr>
              <a:t>FASE - RACCOLTA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bf4d00"/>
                </a:solidFill>
                <a:latin typeface="Comic Sans MS"/>
              </a:rPr>
              <a:t>FASE – TRASPORTO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bf4d00"/>
                </a:solidFill>
                <a:latin typeface="Comic Sans MS"/>
              </a:rPr>
              <a:t>FASE - DEFOGLIAZIONE E LAVAGGIO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bf4d00"/>
                </a:solidFill>
                <a:latin typeface="Comic Sans MS"/>
              </a:rPr>
              <a:t>FASE - FRANGITURA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bf4d00"/>
                </a:solidFill>
                <a:latin typeface="Comic Sans MS"/>
              </a:rPr>
              <a:t>FASE – GRAMOLAZIONE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bf4d00"/>
                </a:solidFill>
                <a:latin typeface="Comic Sans MS"/>
              </a:rPr>
              <a:t>FASE DEL CONFEZIONAMENTO</a:t>
            </a:r>
            <a:endParaRPr b="0" lang="it-IT" sz="1800" spc="-1" strike="noStrike">
              <a:latin typeface="Arial"/>
            </a:endParaRPr>
          </a:p>
        </p:txBody>
      </p:sp>
      <p:sp>
        <p:nvSpPr>
          <p:cNvPr id="118" name="CustomShape 3"/>
          <p:cNvSpPr/>
          <p:nvPr/>
        </p:nvSpPr>
        <p:spPr>
          <a:xfrm>
            <a:off x="539640" y="476640"/>
            <a:ext cx="8064360" cy="456120"/>
          </a:xfrm>
          <a:prstGeom prst="rect">
            <a:avLst/>
          </a:prstGeom>
          <a:solidFill>
            <a:schemeClr val="accent1">
              <a:lumMod val="20000"/>
              <a:lumOff val="80000"/>
            </a:schemeClr>
          </a:solidFill>
          <a:ln w="0">
            <a:noFill/>
          </a:ln>
          <a:effectLst>
            <a:glow rad="101520">
              <a:srgbClr val="94c600">
                <a:alpha val="40000"/>
              </a:srgbClr>
            </a:glow>
          </a:effectLst>
        </p:spPr>
        <p:style>
          <a:lnRef idx="0"/>
          <a:fillRef idx="0"/>
          <a:effectRef idx="0"/>
          <a:fontRef idx="minor"/>
        </p:style>
        <p:txBody>
          <a:bodyPr lIns="90000" rIns="90000" tIns="45000" bIns="45000">
            <a:spAutoFit/>
          </a:bodyPr>
          <a:p>
            <a:pPr algn="ctr">
              <a:lnSpc>
                <a:spcPct val="100000"/>
              </a:lnSpc>
            </a:pPr>
            <a:r>
              <a:rPr b="0" lang="it-IT" sz="2400" spc="-1" strike="noStrike">
                <a:solidFill>
                  <a:srgbClr val="6f9500"/>
                </a:solidFill>
                <a:latin typeface="Comic Sans MS"/>
              </a:rPr>
              <a:t>FASI DI TRASFORMAZIONE DELLE OLIVE IN OLIO</a:t>
            </a:r>
            <a:endParaRPr b="0" lang="it-IT" sz="2400" spc="-1" strike="noStrike">
              <a:latin typeface="Arial"/>
            </a:endParaRPr>
          </a:p>
        </p:txBody>
      </p:sp>
      <p:pic>
        <p:nvPicPr>
          <p:cNvPr id="119" name="Picture 2" descr=""/>
          <p:cNvPicPr/>
          <p:nvPr/>
        </p:nvPicPr>
        <p:blipFill>
          <a:blip r:embed="rId1"/>
          <a:stretch/>
        </p:blipFill>
        <p:spPr>
          <a:xfrm>
            <a:off x="729720" y="983880"/>
            <a:ext cx="1985400" cy="1364760"/>
          </a:xfrm>
          <a:prstGeom prst="rect">
            <a:avLst/>
          </a:prstGeom>
          <a:ln w="0">
            <a:noFill/>
          </a:ln>
          <a:effectLst>
            <a:softEdge rad="112680"/>
          </a:effectLst>
        </p:spPr>
      </p:pic>
      <p:sp>
        <p:nvSpPr>
          <p:cNvPr id="120" name="CustomShape 4"/>
          <p:cNvSpPr/>
          <p:nvPr/>
        </p:nvSpPr>
        <p:spPr>
          <a:xfrm flipV="1">
            <a:off x="2915640" y="1523160"/>
            <a:ext cx="3312000" cy="720"/>
          </a:xfrm>
          <a:custGeom>
            <a:avLst/>
            <a:gdLst/>
            <a:ahLst/>
            <a:rect l="l" t="t" r="r" b="b"/>
            <a:pathLst>
              <a:path w="21600" h="21600">
                <a:moveTo>
                  <a:pt x="0" y="0"/>
                </a:moveTo>
                <a:lnTo>
                  <a:pt x="21600" y="21600"/>
                </a:lnTo>
              </a:path>
            </a:pathLst>
          </a:custGeom>
          <a:noFill/>
          <a:ln>
            <a:solidFill>
              <a:srgbClr val="6d9200"/>
            </a:solidFill>
            <a:round/>
            <a:tailEnd len="med" type="arrow" w="med"/>
          </a:ln>
        </p:spPr>
        <p:style>
          <a:lnRef idx="1">
            <a:schemeClr val="accent1"/>
          </a:lnRef>
          <a:fillRef idx="0">
            <a:schemeClr val="accent1"/>
          </a:fillRef>
          <a:effectRef idx="0">
            <a:schemeClr val="accent1"/>
          </a:effectRef>
          <a:fontRef idx="minor"/>
        </p:style>
      </p:sp>
      <p:pic>
        <p:nvPicPr>
          <p:cNvPr id="121" name="Picture 3" descr=""/>
          <p:cNvPicPr/>
          <p:nvPr/>
        </p:nvPicPr>
        <p:blipFill>
          <a:blip r:embed="rId2"/>
          <a:stretch/>
        </p:blipFill>
        <p:spPr>
          <a:xfrm>
            <a:off x="6228360" y="980640"/>
            <a:ext cx="2210400" cy="1317960"/>
          </a:xfrm>
          <a:prstGeom prst="rect">
            <a:avLst/>
          </a:prstGeom>
          <a:ln w="0">
            <a:noFill/>
          </a:ln>
          <a:effectLst>
            <a:softEdge rad="112680"/>
          </a:effectLst>
        </p:spPr>
      </p:pic>
      <p:sp>
        <p:nvSpPr>
          <p:cNvPr id="122" name="CustomShape 5"/>
          <p:cNvSpPr/>
          <p:nvPr/>
        </p:nvSpPr>
        <p:spPr>
          <a:xfrm>
            <a:off x="8150760" y="6093360"/>
            <a:ext cx="575640" cy="431640"/>
          </a:xfrm>
          <a:prstGeom prst="actionButtonHome">
            <a:avLst/>
          </a:prstGeom>
          <a:solidFill>
            <a:schemeClr val="accent3">
              <a:lumMod val="50000"/>
            </a:schemeClr>
          </a:solidFill>
          <a:ln>
            <a:solidFill>
              <a:srgbClr val="6d92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Austin</Template>
  <TotalTime>582</TotalTime>
  <Application>LibreOffice/7.0.5.2$Windows_X86_64 LibreOffice_project/64390860c6cd0aca4beafafcfd84613dd9dfb63a</Application>
  <AppVersion>15.0000</AppVersion>
  <Words>571</Words>
  <Paragraphs>95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2021-01-12T15:35:30Z</dcterms:created>
  <dc:creator>Francesca Coppeta</dc:creator>
  <dc:description/>
  <dc:language>it-IT</dc:language>
  <cp:lastModifiedBy/>
  <cp:lastPrinted>2021-02-11T08:39:04Z</cp:lastPrinted>
  <dcterms:modified xsi:type="dcterms:W3CDTF">2021-05-31T12:48:45Z</dcterms:modified>
  <cp:revision>57</cp:revision>
  <dc:subject/>
  <dc:title>DALL’ULIVO ALL’OLIO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Presentazione su schermo (4:3)</vt:lpwstr>
  </property>
  <property fmtid="{D5CDD505-2E9C-101B-9397-08002B2CF9AE}" pid="3" name="Slides">
    <vt:i4>15</vt:i4>
  </property>
</Properties>
</file>